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72" r:id="rId2"/>
    <p:sldId id="257" r:id="rId3"/>
    <p:sldId id="258" r:id="rId4"/>
    <p:sldId id="260" r:id="rId5"/>
    <p:sldId id="261" r:id="rId6"/>
    <p:sldId id="262" r:id="rId7"/>
    <p:sldId id="263" r:id="rId8"/>
    <p:sldId id="264" r:id="rId9"/>
    <p:sldId id="259" r:id="rId10"/>
    <p:sldId id="265" r:id="rId11"/>
    <p:sldId id="266" r:id="rId12"/>
    <p:sldId id="267" r:id="rId13"/>
    <p:sldId id="268" r:id="rId14"/>
    <p:sldId id="269" r:id="rId15"/>
    <p:sldId id="270" r:id="rId16"/>
    <p:sldId id="271" r:id="rId17"/>
    <p:sldId id="273" r:id="rId18"/>
    <p:sldId id="274" r:id="rId19"/>
    <p:sldId id="276"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83" d="100"/>
          <a:sy n="83" d="100"/>
        </p:scale>
        <p:origin x="1450" y="67"/>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7C3F878-F5E8-489B-AC8A-64F2A7E22C28}" type="datetimeFigureOut">
              <a:rPr lang="en-US" smtClean="0"/>
              <a:pPr/>
              <a:t>9/14/2021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51FC063-5EA9-49AF-AFAF-D68C9E82B23B}" type="slidenum">
              <a:rPr lang="en-US" smtClean="0"/>
              <a:pPr/>
              <a:t>‹#›</a:t>
            </a:fld>
            <a:endParaRPr lang="en-US" dirty="0"/>
          </a:p>
        </p:txBody>
      </p:sp>
    </p:spTree>
    <p:extLst>
      <p:ext uri="{BB962C8B-B14F-4D97-AF65-F5344CB8AC3E}">
        <p14:creationId xmlns:p14="http://schemas.microsoft.com/office/powerpoint/2010/main" val="6747352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7C3F878-F5E8-489B-AC8A-64F2A7E22C28}" type="datetimeFigureOut">
              <a:rPr lang="en-US" smtClean="0"/>
              <a:pPr/>
              <a:t>9/14/2021</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1FC063-5EA9-49AF-AFAF-D68C9E82B23B}" type="slidenum">
              <a:rPr lang="en-US" smtClean="0"/>
              <a:pPr/>
              <a:t>‹#›</a:t>
            </a:fld>
            <a:endParaRPr lang="en-US" dirty="0"/>
          </a:p>
        </p:txBody>
      </p:sp>
    </p:spTree>
    <p:extLst>
      <p:ext uri="{BB962C8B-B14F-4D97-AF65-F5344CB8AC3E}">
        <p14:creationId xmlns:p14="http://schemas.microsoft.com/office/powerpoint/2010/main" val="26872892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7C3F878-F5E8-489B-AC8A-64F2A7E22C28}" type="datetimeFigureOut">
              <a:rPr lang="en-US" smtClean="0"/>
              <a:pPr/>
              <a:t>9/14/2021</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1FC063-5EA9-49AF-AFAF-D68C9E82B23B}" type="slidenum">
              <a:rPr lang="en-US" smtClean="0"/>
              <a:pPr/>
              <a:t>‹#›</a:t>
            </a:fld>
            <a:endParaRPr lang="en-US" dirty="0"/>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9941543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7C3F878-F5E8-489B-AC8A-64F2A7E22C28}" type="datetimeFigureOut">
              <a:rPr lang="en-US" smtClean="0"/>
              <a:pPr/>
              <a:t>9/14/2021</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1FC063-5EA9-49AF-AFAF-D68C9E82B23B}" type="slidenum">
              <a:rPr lang="en-US" smtClean="0"/>
              <a:pPr/>
              <a:t>‹#›</a:t>
            </a:fld>
            <a:endParaRPr lang="en-US" dirty="0"/>
          </a:p>
        </p:txBody>
      </p:sp>
    </p:spTree>
    <p:extLst>
      <p:ext uri="{BB962C8B-B14F-4D97-AF65-F5344CB8AC3E}">
        <p14:creationId xmlns:p14="http://schemas.microsoft.com/office/powerpoint/2010/main" val="38840656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7C3F878-F5E8-489B-AC8A-64F2A7E22C28}" type="datetimeFigureOut">
              <a:rPr lang="en-US" smtClean="0"/>
              <a:pPr/>
              <a:t>9/14/2021</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1FC063-5EA9-49AF-AFAF-D68C9E82B23B}" type="slidenum">
              <a:rPr lang="en-US" smtClean="0"/>
              <a:pPr/>
              <a:t>‹#›</a:t>
            </a:fld>
            <a:endParaRPr lang="en-US" dirty="0"/>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1268958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7C3F878-F5E8-489B-AC8A-64F2A7E22C28}" type="datetimeFigureOut">
              <a:rPr lang="en-US" smtClean="0"/>
              <a:pPr/>
              <a:t>9/14/2021</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1FC063-5EA9-49AF-AFAF-D68C9E82B23B}" type="slidenum">
              <a:rPr lang="en-US" smtClean="0"/>
              <a:pPr/>
              <a:t>‹#›</a:t>
            </a:fld>
            <a:endParaRPr lang="en-US" dirty="0"/>
          </a:p>
        </p:txBody>
      </p:sp>
    </p:spTree>
    <p:extLst>
      <p:ext uri="{BB962C8B-B14F-4D97-AF65-F5344CB8AC3E}">
        <p14:creationId xmlns:p14="http://schemas.microsoft.com/office/powerpoint/2010/main" val="38661693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7C3F878-F5E8-489B-AC8A-64F2A7E22C28}" type="datetimeFigureOut">
              <a:rPr lang="en-US" smtClean="0"/>
              <a:pPr/>
              <a:t>9/14/2021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51FC063-5EA9-49AF-AFAF-D68C9E82B23B}" type="slidenum">
              <a:rPr lang="en-US" smtClean="0"/>
              <a:pPr/>
              <a:t>‹#›</a:t>
            </a:fld>
            <a:endParaRPr lang="en-US" dirty="0"/>
          </a:p>
        </p:txBody>
      </p:sp>
    </p:spTree>
    <p:extLst>
      <p:ext uri="{BB962C8B-B14F-4D97-AF65-F5344CB8AC3E}">
        <p14:creationId xmlns:p14="http://schemas.microsoft.com/office/powerpoint/2010/main" val="25282055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7C3F878-F5E8-489B-AC8A-64F2A7E22C28}" type="datetimeFigureOut">
              <a:rPr lang="en-US" smtClean="0"/>
              <a:pPr/>
              <a:t>9/14/2021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51FC063-5EA9-49AF-AFAF-D68C9E82B23B}" type="slidenum">
              <a:rPr lang="en-US" smtClean="0"/>
              <a:pPr/>
              <a:t>‹#›</a:t>
            </a:fld>
            <a:endParaRPr lang="en-US" dirty="0"/>
          </a:p>
        </p:txBody>
      </p:sp>
    </p:spTree>
    <p:extLst>
      <p:ext uri="{BB962C8B-B14F-4D97-AF65-F5344CB8AC3E}">
        <p14:creationId xmlns:p14="http://schemas.microsoft.com/office/powerpoint/2010/main" val="15489442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7C3F878-F5E8-489B-AC8A-64F2A7E22C28}" type="datetimeFigureOut">
              <a:rPr lang="en-US" smtClean="0"/>
              <a:pPr/>
              <a:t>9/14/2021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51FC063-5EA9-49AF-AFAF-D68C9E82B23B}" type="slidenum">
              <a:rPr lang="en-US" smtClean="0"/>
              <a:pPr/>
              <a:t>‹#›</a:t>
            </a:fld>
            <a:endParaRPr lang="en-US" dirty="0"/>
          </a:p>
        </p:txBody>
      </p:sp>
    </p:spTree>
    <p:extLst>
      <p:ext uri="{BB962C8B-B14F-4D97-AF65-F5344CB8AC3E}">
        <p14:creationId xmlns:p14="http://schemas.microsoft.com/office/powerpoint/2010/main" val="35672525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7C3F878-F5E8-489B-AC8A-64F2A7E22C28}" type="datetimeFigureOut">
              <a:rPr lang="en-US" smtClean="0"/>
              <a:pPr/>
              <a:t>9/14/2021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51FC063-5EA9-49AF-AFAF-D68C9E82B23B}" type="slidenum">
              <a:rPr lang="en-US" smtClean="0"/>
              <a:pPr/>
              <a:t>‹#›</a:t>
            </a:fld>
            <a:endParaRPr lang="en-US" dirty="0"/>
          </a:p>
        </p:txBody>
      </p:sp>
    </p:spTree>
    <p:extLst>
      <p:ext uri="{BB962C8B-B14F-4D97-AF65-F5344CB8AC3E}">
        <p14:creationId xmlns:p14="http://schemas.microsoft.com/office/powerpoint/2010/main" val="2037083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7C3F878-F5E8-489B-AC8A-64F2A7E22C28}" type="datetimeFigureOut">
              <a:rPr lang="en-US" smtClean="0"/>
              <a:pPr/>
              <a:t>9/14/2021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51FC063-5EA9-49AF-AFAF-D68C9E82B23B}" type="slidenum">
              <a:rPr lang="en-US" smtClean="0"/>
              <a:pPr/>
              <a:t>‹#›</a:t>
            </a:fld>
            <a:endParaRPr lang="en-US" dirty="0"/>
          </a:p>
        </p:txBody>
      </p:sp>
    </p:spTree>
    <p:extLst>
      <p:ext uri="{BB962C8B-B14F-4D97-AF65-F5344CB8AC3E}">
        <p14:creationId xmlns:p14="http://schemas.microsoft.com/office/powerpoint/2010/main" val="5174934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7C3F878-F5E8-489B-AC8A-64F2A7E22C28}" type="datetimeFigureOut">
              <a:rPr lang="en-US" smtClean="0"/>
              <a:pPr/>
              <a:t>9/14/2021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51FC063-5EA9-49AF-AFAF-D68C9E82B23B}" type="slidenum">
              <a:rPr lang="en-US" smtClean="0"/>
              <a:pPr/>
              <a:t>‹#›</a:t>
            </a:fld>
            <a:endParaRPr lang="en-US" dirty="0"/>
          </a:p>
        </p:txBody>
      </p:sp>
    </p:spTree>
    <p:extLst>
      <p:ext uri="{BB962C8B-B14F-4D97-AF65-F5344CB8AC3E}">
        <p14:creationId xmlns:p14="http://schemas.microsoft.com/office/powerpoint/2010/main" val="28080088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7C3F878-F5E8-489B-AC8A-64F2A7E22C28}" type="datetimeFigureOut">
              <a:rPr lang="en-US" smtClean="0"/>
              <a:pPr/>
              <a:t>9/14/2021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51FC063-5EA9-49AF-AFAF-D68C9E82B23B}" type="slidenum">
              <a:rPr lang="en-US" smtClean="0"/>
              <a:pPr/>
              <a:t>‹#›</a:t>
            </a:fld>
            <a:endParaRPr lang="en-US" dirty="0"/>
          </a:p>
        </p:txBody>
      </p:sp>
    </p:spTree>
    <p:extLst>
      <p:ext uri="{BB962C8B-B14F-4D97-AF65-F5344CB8AC3E}">
        <p14:creationId xmlns:p14="http://schemas.microsoft.com/office/powerpoint/2010/main" val="15644725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7C3F878-F5E8-489B-AC8A-64F2A7E22C28}" type="datetimeFigureOut">
              <a:rPr lang="en-US" smtClean="0"/>
              <a:pPr/>
              <a:t>9/14/2021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51FC063-5EA9-49AF-AFAF-D68C9E82B23B}" type="slidenum">
              <a:rPr lang="en-US" smtClean="0"/>
              <a:pPr/>
              <a:t>‹#›</a:t>
            </a:fld>
            <a:endParaRPr lang="en-US" dirty="0"/>
          </a:p>
        </p:txBody>
      </p:sp>
    </p:spTree>
    <p:extLst>
      <p:ext uri="{BB962C8B-B14F-4D97-AF65-F5344CB8AC3E}">
        <p14:creationId xmlns:p14="http://schemas.microsoft.com/office/powerpoint/2010/main" val="32428351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7C3F878-F5E8-489B-AC8A-64F2A7E22C28}" type="datetimeFigureOut">
              <a:rPr lang="en-US" smtClean="0"/>
              <a:pPr/>
              <a:t>9/14/2021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51FC063-5EA9-49AF-AFAF-D68C9E82B23B}" type="slidenum">
              <a:rPr lang="en-US" smtClean="0"/>
              <a:pPr/>
              <a:t>‹#›</a:t>
            </a:fld>
            <a:endParaRPr lang="en-US" dirty="0"/>
          </a:p>
        </p:txBody>
      </p:sp>
    </p:spTree>
    <p:extLst>
      <p:ext uri="{BB962C8B-B14F-4D97-AF65-F5344CB8AC3E}">
        <p14:creationId xmlns:p14="http://schemas.microsoft.com/office/powerpoint/2010/main" val="20621463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7C3F878-F5E8-489B-AC8A-64F2A7E22C28}" type="datetimeFigureOut">
              <a:rPr lang="en-US" smtClean="0"/>
              <a:pPr/>
              <a:t>9/14/2021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51FC063-5EA9-49AF-AFAF-D68C9E82B23B}" type="slidenum">
              <a:rPr lang="en-US" smtClean="0"/>
              <a:pPr/>
              <a:t>‹#›</a:t>
            </a:fld>
            <a:endParaRPr lang="en-US" dirty="0"/>
          </a:p>
        </p:txBody>
      </p:sp>
    </p:spTree>
    <p:extLst>
      <p:ext uri="{BB962C8B-B14F-4D97-AF65-F5344CB8AC3E}">
        <p14:creationId xmlns:p14="http://schemas.microsoft.com/office/powerpoint/2010/main" val="17919977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7C3F878-F5E8-489B-AC8A-64F2A7E22C28}" type="datetimeFigureOut">
              <a:rPr lang="en-US" smtClean="0"/>
              <a:pPr/>
              <a:t>9/14/2021</a:t>
            </a:fld>
            <a:endParaRPr lang="en-US" dirty="0"/>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651FC063-5EA9-49AF-AFAF-D68C9E82B23B}" type="slidenum">
              <a:rPr lang="en-US" smtClean="0"/>
              <a:pPr/>
              <a:t>‹#›</a:t>
            </a:fld>
            <a:endParaRPr lang="en-US" dirty="0"/>
          </a:p>
        </p:txBody>
      </p:sp>
    </p:spTree>
    <p:extLst>
      <p:ext uri="{BB962C8B-B14F-4D97-AF65-F5344CB8AC3E}">
        <p14:creationId xmlns:p14="http://schemas.microsoft.com/office/powerpoint/2010/main" val="141069602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45477" y="2404534"/>
            <a:ext cx="6986954" cy="1646302"/>
          </a:xfrm>
        </p:spPr>
        <p:txBody>
          <a:bodyPr/>
          <a:lstStyle/>
          <a:p>
            <a:pPr algn="ctr"/>
            <a:r>
              <a:rPr lang="en-US" dirty="0"/>
              <a:t>Bidding and planning for events</a:t>
            </a:r>
          </a:p>
        </p:txBody>
      </p:sp>
      <p:sp>
        <p:nvSpPr>
          <p:cNvPr id="3" name="Subtitle 2"/>
          <p:cNvSpPr>
            <a:spLocks noGrp="1"/>
          </p:cNvSpPr>
          <p:nvPr>
            <p:ph type="subTitle" idx="1"/>
          </p:nvPr>
        </p:nvSpPr>
        <p:spPr>
          <a:xfrm>
            <a:off x="1130595" y="4320465"/>
            <a:ext cx="5826719" cy="1096899"/>
          </a:xfrm>
        </p:spPr>
        <p:txBody>
          <a:bodyPr/>
          <a:lstStyle/>
          <a:p>
            <a:pPr algn="ctr"/>
            <a:r>
              <a:rPr lang="en-US" dirty="0" smtClean="0"/>
              <a:t>Dr. Poudevigne</a:t>
            </a:r>
            <a:endParaRPr lang="en-US" dirty="0"/>
          </a:p>
        </p:txBody>
      </p:sp>
    </p:spTree>
    <p:extLst>
      <p:ext uri="{BB962C8B-B14F-4D97-AF65-F5344CB8AC3E}">
        <p14:creationId xmlns:p14="http://schemas.microsoft.com/office/powerpoint/2010/main" val="49081578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879231"/>
          </a:xfrm>
        </p:spPr>
        <p:txBody>
          <a:bodyPr>
            <a:noAutofit/>
          </a:bodyPr>
          <a:lstStyle/>
          <a:p>
            <a:pPr algn="ctr"/>
            <a:r>
              <a:rPr lang="en-US" dirty="0" smtClean="0">
                <a:latin typeface="Times New Roman" panose="02020603050405020304" pitchFamily="18" charset="0"/>
                <a:cs typeface="Times New Roman" panose="02020603050405020304" pitchFamily="18" charset="0"/>
              </a:rPr>
              <a:t>Types of Events: Mega-Events</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609599" y="1574436"/>
            <a:ext cx="6347714" cy="3880773"/>
          </a:xfrm>
        </p:spPr>
        <p:txBody>
          <a:bodyPr>
            <a:normAutofit fontScale="85000" lnSpcReduction="20000"/>
          </a:bodyPr>
          <a:lstStyle/>
          <a:p>
            <a:r>
              <a:rPr lang="en-US" sz="2800" dirty="0" smtClean="0">
                <a:latin typeface="Times New Roman" panose="02020603050405020304" pitchFamily="18" charset="0"/>
                <a:cs typeface="Times New Roman" panose="02020603050405020304" pitchFamily="18" charset="0"/>
              </a:rPr>
              <a:t>Mega-events </a:t>
            </a:r>
            <a:r>
              <a:rPr lang="en-US" sz="2800" dirty="0">
                <a:latin typeface="Times New Roman" panose="02020603050405020304" pitchFamily="18" charset="0"/>
                <a:cs typeface="Times New Roman" panose="02020603050405020304" pitchFamily="18" charset="0"/>
              </a:rPr>
              <a:t>are the most complicated type of event to execute</a:t>
            </a:r>
            <a:r>
              <a:rPr lang="en-US" sz="2800" dirty="0" smtClean="0">
                <a:latin typeface="Times New Roman" panose="02020603050405020304" pitchFamily="18" charset="0"/>
                <a:cs typeface="Times New Roman" panose="02020603050405020304" pitchFamily="18" charset="0"/>
              </a:rPr>
              <a:t>.</a:t>
            </a:r>
          </a:p>
          <a:p>
            <a:r>
              <a:rPr lang="en-US" sz="2800" dirty="0" smtClean="0">
                <a:latin typeface="Times New Roman" panose="02020603050405020304" pitchFamily="18" charset="0"/>
                <a:cs typeface="Times New Roman" panose="02020603050405020304" pitchFamily="18" charset="0"/>
              </a:rPr>
              <a:t>Often </a:t>
            </a:r>
            <a:r>
              <a:rPr lang="en-US" sz="2800" dirty="0">
                <a:latin typeface="Times New Roman" panose="02020603050405020304" pitchFamily="18" charset="0"/>
                <a:cs typeface="Times New Roman" panose="02020603050405020304" pitchFamily="18" charset="0"/>
              </a:rPr>
              <a:t>require years of planning to implement and a bid process to gain the rights to host the event</a:t>
            </a:r>
            <a:r>
              <a:rPr lang="en-US" sz="2800" dirty="0" smtClean="0">
                <a:latin typeface="Times New Roman" panose="02020603050405020304" pitchFamily="18" charset="0"/>
                <a:cs typeface="Times New Roman" panose="02020603050405020304" pitchFamily="18" charset="0"/>
              </a:rPr>
              <a:t>.</a:t>
            </a:r>
          </a:p>
          <a:p>
            <a:r>
              <a:rPr lang="en-US" sz="2800" dirty="0" smtClean="0">
                <a:latin typeface="Times New Roman" panose="02020603050405020304" pitchFamily="18" charset="0"/>
                <a:cs typeface="Times New Roman" panose="02020603050405020304" pitchFamily="18" charset="0"/>
              </a:rPr>
              <a:t>Often </a:t>
            </a:r>
            <a:r>
              <a:rPr lang="en-US" sz="2800" dirty="0">
                <a:latin typeface="Times New Roman" panose="02020603050405020304" pitchFamily="18" charset="0"/>
                <a:cs typeface="Times New Roman" panose="02020603050405020304" pitchFamily="18" charset="0"/>
              </a:rPr>
              <a:t>easily identifiable to the general public</a:t>
            </a:r>
            <a:r>
              <a:rPr lang="en-US" sz="2800" dirty="0" smtClean="0">
                <a:latin typeface="Times New Roman" panose="02020603050405020304" pitchFamily="18" charset="0"/>
                <a:cs typeface="Times New Roman" panose="02020603050405020304" pitchFamily="18" charset="0"/>
              </a:rPr>
              <a:t>.</a:t>
            </a:r>
          </a:p>
          <a:p>
            <a:r>
              <a:rPr lang="en-US" sz="2800" dirty="0" smtClean="0">
                <a:latin typeface="Times New Roman" panose="02020603050405020304" pitchFamily="18" charset="0"/>
                <a:cs typeface="Times New Roman" panose="02020603050405020304" pitchFamily="18" charset="0"/>
              </a:rPr>
              <a:t>Often </a:t>
            </a:r>
            <a:r>
              <a:rPr lang="en-US" sz="2800" dirty="0">
                <a:latin typeface="Times New Roman" panose="02020603050405020304" pitchFamily="18" charset="0"/>
                <a:cs typeface="Times New Roman" panose="02020603050405020304" pitchFamily="18" charset="0"/>
              </a:rPr>
              <a:t>a bid process involved in securing the rights to present the event</a:t>
            </a:r>
            <a:r>
              <a:rPr lang="en-US" sz="2800" dirty="0" smtClean="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a:p>
            <a:r>
              <a:rPr lang="en-US" sz="2800" dirty="0" smtClean="0">
                <a:latin typeface="Times New Roman" panose="02020603050405020304" pitchFamily="18" charset="0"/>
                <a:cs typeface="Times New Roman" panose="02020603050405020304" pitchFamily="18" charset="0"/>
              </a:rPr>
              <a:t>Examples: </a:t>
            </a:r>
            <a:r>
              <a:rPr lang="en-US" sz="2800" dirty="0">
                <a:latin typeface="Times New Roman" panose="02020603050405020304" pitchFamily="18" charset="0"/>
                <a:cs typeface="Times New Roman" panose="02020603050405020304" pitchFamily="18" charset="0"/>
              </a:rPr>
              <a:t>the Olympic Games or the World </a:t>
            </a:r>
            <a:r>
              <a:rPr lang="en-US" sz="2800" dirty="0" smtClean="0">
                <a:latin typeface="Times New Roman" panose="02020603050405020304" pitchFamily="18" charset="0"/>
                <a:cs typeface="Times New Roman" panose="02020603050405020304" pitchFamily="18" charset="0"/>
              </a:rPr>
              <a:t>Cup.</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3780998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2238"/>
            <a:ext cx="6600092" cy="803885"/>
          </a:xfrm>
        </p:spPr>
        <p:txBody>
          <a:bodyPr>
            <a:noAutofit/>
          </a:bodyPr>
          <a:lstStyle/>
          <a:p>
            <a:pPr algn="ctr"/>
            <a:r>
              <a:rPr lang="en-US" dirty="0">
                <a:latin typeface="Times New Roman" panose="02020603050405020304" pitchFamily="18" charset="0"/>
                <a:cs typeface="Times New Roman" panose="02020603050405020304" pitchFamily="18" charset="0"/>
              </a:rPr>
              <a:t>Types of Events: Recurring </a:t>
            </a:r>
            <a:r>
              <a:rPr lang="en-US" dirty="0" smtClean="0">
                <a:latin typeface="Times New Roman" panose="02020603050405020304" pitchFamily="18" charset="0"/>
                <a:cs typeface="Times New Roman" panose="02020603050405020304" pitchFamily="18" charset="0"/>
              </a:rPr>
              <a:t>Events</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57200" y="1075267"/>
            <a:ext cx="7022123" cy="4525963"/>
          </a:xfrm>
        </p:spPr>
        <p:txBody>
          <a:bodyPr>
            <a:noAutofit/>
          </a:bodyPr>
          <a:lstStyle/>
          <a:p>
            <a:pPr>
              <a:spcBef>
                <a:spcPts val="0"/>
              </a:spcBef>
            </a:pPr>
            <a:r>
              <a:rPr lang="en-US" sz="2800" dirty="0" smtClean="0">
                <a:latin typeface="Times New Roman" panose="02020603050405020304" pitchFamily="18" charset="0"/>
                <a:cs typeface="Times New Roman" panose="02020603050405020304" pitchFamily="18" charset="0"/>
              </a:rPr>
              <a:t>Happen </a:t>
            </a:r>
            <a:r>
              <a:rPr lang="en-US" sz="2800" dirty="0">
                <a:latin typeface="Times New Roman" panose="02020603050405020304" pitchFamily="18" charset="0"/>
                <a:cs typeface="Times New Roman" panose="02020603050405020304" pitchFamily="18" charset="0"/>
              </a:rPr>
              <a:t>on a regular basis</a:t>
            </a:r>
            <a:r>
              <a:rPr lang="en-US" sz="2800" dirty="0" smtClean="0">
                <a:latin typeface="Times New Roman" panose="02020603050405020304" pitchFamily="18" charset="0"/>
                <a:cs typeface="Times New Roman" panose="02020603050405020304" pitchFamily="18" charset="0"/>
              </a:rPr>
              <a:t>.</a:t>
            </a:r>
          </a:p>
          <a:p>
            <a:pPr>
              <a:spcBef>
                <a:spcPts val="0"/>
              </a:spcBef>
            </a:pPr>
            <a:r>
              <a:rPr lang="en-US" sz="2800" dirty="0" smtClean="0">
                <a:latin typeface="Times New Roman" panose="02020603050405020304" pitchFamily="18" charset="0"/>
                <a:cs typeface="Times New Roman" panose="02020603050405020304" pitchFamily="18" charset="0"/>
              </a:rPr>
              <a:t>“Easiest</a:t>
            </a:r>
            <a:r>
              <a:rPr lang="en-US" sz="2800" dirty="0">
                <a:latin typeface="Times New Roman" panose="02020603050405020304" pitchFamily="18" charset="0"/>
                <a:cs typeface="Times New Roman" panose="02020603050405020304" pitchFamily="18" charset="0"/>
              </a:rPr>
              <a:t>” type of event to execute because they occur consistently</a:t>
            </a:r>
            <a:r>
              <a:rPr lang="en-US" sz="2800" dirty="0" smtClean="0">
                <a:latin typeface="Times New Roman" panose="02020603050405020304" pitchFamily="18" charset="0"/>
                <a:cs typeface="Times New Roman" panose="02020603050405020304" pitchFamily="18" charset="0"/>
              </a:rPr>
              <a:t>.</a:t>
            </a:r>
          </a:p>
          <a:p>
            <a:pPr>
              <a:spcBef>
                <a:spcPts val="0"/>
              </a:spcBef>
            </a:pPr>
            <a:r>
              <a:rPr lang="en-US" sz="2800" dirty="0" smtClean="0">
                <a:latin typeface="Times New Roman" panose="02020603050405020304" pitchFamily="18" charset="0"/>
                <a:cs typeface="Times New Roman" panose="02020603050405020304" pitchFamily="18" charset="0"/>
              </a:rPr>
              <a:t>Staff </a:t>
            </a:r>
            <a:r>
              <a:rPr lang="en-US" sz="2800" dirty="0">
                <a:latin typeface="Times New Roman" panose="02020603050405020304" pitchFamily="18" charset="0"/>
                <a:cs typeface="Times New Roman" panose="02020603050405020304" pitchFamily="18" charset="0"/>
              </a:rPr>
              <a:t>is able to understand all of the details of executing the event</a:t>
            </a:r>
            <a:r>
              <a:rPr lang="en-US" sz="2800" dirty="0" smtClean="0">
                <a:latin typeface="Times New Roman" panose="02020603050405020304" pitchFamily="18" charset="0"/>
                <a:cs typeface="Times New Roman" panose="02020603050405020304" pitchFamily="18" charset="0"/>
              </a:rPr>
              <a:t>.</a:t>
            </a:r>
          </a:p>
          <a:p>
            <a:pPr>
              <a:spcBef>
                <a:spcPts val="0"/>
              </a:spcBef>
            </a:pPr>
            <a:r>
              <a:rPr lang="en-US" sz="2800" dirty="0" smtClean="0">
                <a:latin typeface="Times New Roman" panose="02020603050405020304" pitchFamily="18" charset="0"/>
                <a:cs typeface="Times New Roman" panose="02020603050405020304" pitchFamily="18" charset="0"/>
              </a:rPr>
              <a:t>The </a:t>
            </a:r>
            <a:r>
              <a:rPr lang="en-US" sz="2800" dirty="0">
                <a:latin typeface="Times New Roman" panose="02020603050405020304" pitchFamily="18" charset="0"/>
                <a:cs typeface="Times New Roman" panose="02020603050405020304" pitchFamily="18" charset="0"/>
              </a:rPr>
              <a:t>benefit of recurring events is the event managers know how much food to order for the concession stand, the appropriate number of staff and volunteers needed, the amount of security, timing of the event, and where the signage should be place</a:t>
            </a:r>
            <a:r>
              <a:rPr lang="en-US" sz="2800" dirty="0" smtClean="0">
                <a:latin typeface="Times New Roman" panose="02020603050405020304" pitchFamily="18" charset="0"/>
                <a:cs typeface="Times New Roman" panose="02020603050405020304" pitchFamily="18" charset="0"/>
              </a:rPr>
              <a:t>.</a:t>
            </a:r>
          </a:p>
          <a:p>
            <a:pPr lvl="2">
              <a:spcBef>
                <a:spcPts val="0"/>
              </a:spcBef>
            </a:pPr>
            <a:r>
              <a:rPr lang="en-US" sz="2400" dirty="0" smtClean="0">
                <a:latin typeface="Times New Roman" panose="02020603050405020304" pitchFamily="18" charset="0"/>
                <a:cs typeface="Times New Roman" panose="02020603050405020304" pitchFamily="18" charset="0"/>
              </a:rPr>
              <a:t>Example: a Friday night football game at a high school.</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7967355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3414" y="234461"/>
            <a:ext cx="6740771" cy="797170"/>
          </a:xfrm>
        </p:spPr>
        <p:txBody>
          <a:bodyPr>
            <a:noAutofit/>
          </a:bodyPr>
          <a:lstStyle/>
          <a:p>
            <a:pPr algn="ctr"/>
            <a:r>
              <a:rPr lang="en-US" dirty="0">
                <a:latin typeface="Times New Roman" panose="02020603050405020304" pitchFamily="18" charset="0"/>
                <a:cs typeface="Times New Roman" panose="02020603050405020304" pitchFamily="18" charset="0"/>
              </a:rPr>
              <a:t>Types of Events: Traveling </a:t>
            </a:r>
            <a:r>
              <a:rPr lang="en-US" dirty="0" smtClean="0">
                <a:latin typeface="Times New Roman" panose="02020603050405020304" pitchFamily="18" charset="0"/>
                <a:cs typeface="Times New Roman" panose="02020603050405020304" pitchFamily="18" charset="0"/>
              </a:rPr>
              <a:t>Events</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363414" y="942404"/>
            <a:ext cx="7350369" cy="4525963"/>
          </a:xfrm>
        </p:spPr>
        <p:txBody>
          <a:bodyPr>
            <a:noAutofit/>
          </a:bodyPr>
          <a:lstStyle/>
          <a:p>
            <a:pPr>
              <a:spcBef>
                <a:spcPts val="0"/>
              </a:spcBef>
            </a:pPr>
            <a:r>
              <a:rPr lang="en-US" sz="2800" dirty="0" smtClean="0">
                <a:latin typeface="Times New Roman" panose="02020603050405020304" pitchFamily="18" charset="0"/>
                <a:cs typeface="Times New Roman" panose="02020603050405020304" pitchFamily="18" charset="0"/>
              </a:rPr>
              <a:t>Occur </a:t>
            </a:r>
            <a:r>
              <a:rPr lang="en-US" sz="2800" dirty="0">
                <a:latin typeface="Times New Roman" panose="02020603050405020304" pitchFamily="18" charset="0"/>
                <a:cs typeface="Times New Roman" panose="02020603050405020304" pitchFamily="18" charset="0"/>
              </a:rPr>
              <a:t>on a regular basis, but in a different location each year</a:t>
            </a:r>
            <a:r>
              <a:rPr lang="en-US" sz="2800" dirty="0" smtClean="0">
                <a:latin typeface="Times New Roman" panose="02020603050405020304" pitchFamily="18" charset="0"/>
                <a:cs typeface="Times New Roman" panose="02020603050405020304" pitchFamily="18" charset="0"/>
              </a:rPr>
              <a:t>.</a:t>
            </a:r>
          </a:p>
          <a:p>
            <a:pPr>
              <a:spcBef>
                <a:spcPts val="0"/>
              </a:spcBef>
            </a:pPr>
            <a:r>
              <a:rPr lang="en-US" sz="2800" dirty="0" smtClean="0">
                <a:latin typeface="Times New Roman" panose="02020603050405020304" pitchFamily="18" charset="0"/>
                <a:cs typeface="Times New Roman" panose="02020603050405020304" pitchFamily="18" charset="0"/>
              </a:rPr>
              <a:t>The fact </a:t>
            </a:r>
            <a:r>
              <a:rPr lang="en-US" sz="2800" dirty="0">
                <a:latin typeface="Times New Roman" panose="02020603050405020304" pitchFamily="18" charset="0"/>
                <a:cs typeface="Times New Roman" panose="02020603050405020304" pitchFamily="18" charset="0"/>
              </a:rPr>
              <a:t>that the location varies year-to-year presents a challenge</a:t>
            </a:r>
            <a:r>
              <a:rPr lang="en-US" sz="2800" dirty="0" smtClean="0">
                <a:latin typeface="Times New Roman" panose="02020603050405020304" pitchFamily="18" charset="0"/>
                <a:cs typeface="Times New Roman" panose="02020603050405020304" pitchFamily="18" charset="0"/>
              </a:rPr>
              <a:t>.</a:t>
            </a:r>
          </a:p>
          <a:p>
            <a:pPr>
              <a:spcBef>
                <a:spcPts val="0"/>
              </a:spcBef>
            </a:pPr>
            <a:r>
              <a:rPr lang="en-US" sz="2800" dirty="0" smtClean="0">
                <a:latin typeface="Times New Roman" panose="02020603050405020304" pitchFamily="18" charset="0"/>
                <a:cs typeface="Times New Roman" panose="02020603050405020304" pitchFamily="18" charset="0"/>
              </a:rPr>
              <a:t>The </a:t>
            </a:r>
            <a:r>
              <a:rPr lang="en-US" sz="2800" dirty="0">
                <a:latin typeface="Times New Roman" panose="02020603050405020304" pitchFamily="18" charset="0"/>
                <a:cs typeface="Times New Roman" panose="02020603050405020304" pitchFamily="18" charset="0"/>
              </a:rPr>
              <a:t>individual or group of individuals who are charged with executing the event are rarely the same</a:t>
            </a:r>
            <a:r>
              <a:rPr lang="en-US" sz="2800" dirty="0" smtClean="0">
                <a:latin typeface="Times New Roman" panose="02020603050405020304" pitchFamily="18" charset="0"/>
                <a:cs typeface="Times New Roman" panose="02020603050405020304" pitchFamily="18" charset="0"/>
              </a:rPr>
              <a:t>.</a:t>
            </a:r>
          </a:p>
          <a:p>
            <a:pPr>
              <a:spcBef>
                <a:spcPts val="0"/>
              </a:spcBef>
            </a:pPr>
            <a:r>
              <a:rPr lang="en-US" sz="2800" dirty="0" smtClean="0">
                <a:latin typeface="Times New Roman" panose="02020603050405020304" pitchFamily="18" charset="0"/>
                <a:cs typeface="Times New Roman" panose="02020603050405020304" pitchFamily="18" charset="0"/>
              </a:rPr>
              <a:t>The </a:t>
            </a:r>
            <a:r>
              <a:rPr lang="en-US" sz="2800" dirty="0">
                <a:latin typeface="Times New Roman" panose="02020603050405020304" pitchFamily="18" charset="0"/>
                <a:cs typeface="Times New Roman" panose="02020603050405020304" pitchFamily="18" charset="0"/>
              </a:rPr>
              <a:t>organizers are able to contact the previous host sites to identify what worked well for them, what they would do differently, and what, if any, challenges were present at the event</a:t>
            </a:r>
            <a:r>
              <a:rPr lang="en-US" sz="2800" dirty="0" smtClean="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a:p>
            <a:pPr>
              <a:spcBef>
                <a:spcPts val="0"/>
              </a:spcBef>
            </a:pPr>
            <a:r>
              <a:rPr lang="en-US" sz="2800" dirty="0" smtClean="0">
                <a:latin typeface="Times New Roman" panose="02020603050405020304" pitchFamily="18" charset="0"/>
                <a:cs typeface="Times New Roman" panose="02020603050405020304" pitchFamily="18" charset="0"/>
              </a:rPr>
              <a:t>Example: A NCAA </a:t>
            </a:r>
            <a:r>
              <a:rPr lang="en-US" sz="2800" dirty="0">
                <a:latin typeface="Times New Roman" panose="02020603050405020304" pitchFamily="18" charset="0"/>
                <a:cs typeface="Times New Roman" panose="02020603050405020304" pitchFamily="18" charset="0"/>
              </a:rPr>
              <a:t>c</a:t>
            </a:r>
            <a:r>
              <a:rPr lang="en-US" sz="2800" dirty="0" smtClean="0">
                <a:latin typeface="Times New Roman" panose="02020603050405020304" pitchFamily="18" charset="0"/>
                <a:cs typeface="Times New Roman" panose="02020603050405020304" pitchFamily="18" charset="0"/>
              </a:rPr>
              <a:t>hampionship event.</a:t>
            </a:r>
            <a:endParaRPr lang="en-US" sz="2800" dirty="0">
              <a:latin typeface="Times New Roman" panose="02020603050405020304" pitchFamily="18" charset="0"/>
              <a:cs typeface="Times New Roman" panose="02020603050405020304" pitchFamily="18" charset="0"/>
            </a:endParaRPr>
          </a:p>
          <a:p>
            <a:pPr>
              <a:spcBef>
                <a:spcPts val="0"/>
              </a:spcBef>
            </a:pP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9050282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609600"/>
            <a:ext cx="6682155" cy="833438"/>
          </a:xfrm>
        </p:spPr>
        <p:txBody>
          <a:bodyPr>
            <a:noAutofit/>
          </a:bodyPr>
          <a:lstStyle/>
          <a:p>
            <a:pPr algn="ctr"/>
            <a:r>
              <a:rPr lang="en-US" dirty="0">
                <a:latin typeface="Times New Roman" panose="02020603050405020304" pitchFamily="18" charset="0"/>
                <a:cs typeface="Times New Roman" panose="02020603050405020304" pitchFamily="18" charset="0"/>
              </a:rPr>
              <a:t>Types of Events: Ancillary </a:t>
            </a:r>
            <a:r>
              <a:rPr lang="en-US" dirty="0" smtClean="0">
                <a:latin typeface="Times New Roman" panose="02020603050405020304" pitchFamily="18" charset="0"/>
                <a:cs typeface="Times New Roman" panose="02020603050405020304" pitchFamily="18" charset="0"/>
              </a:rPr>
              <a:t>Events</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57200" y="1443038"/>
            <a:ext cx="8229600" cy="4525963"/>
          </a:xfrm>
        </p:spPr>
        <p:txBody>
          <a:bodyPr>
            <a:noAutofit/>
          </a:bodyPr>
          <a:lstStyle/>
          <a:p>
            <a:r>
              <a:rPr lang="en-US" sz="2800" dirty="0" smtClean="0">
                <a:latin typeface="Times New Roman" panose="02020603050405020304" pitchFamily="18" charset="0"/>
                <a:cs typeface="Times New Roman" panose="02020603050405020304" pitchFamily="18" charset="0"/>
              </a:rPr>
              <a:t>Occur </a:t>
            </a:r>
            <a:r>
              <a:rPr lang="en-US" sz="2800" dirty="0">
                <a:latin typeface="Times New Roman" panose="02020603050405020304" pitchFamily="18" charset="0"/>
                <a:cs typeface="Times New Roman" panose="02020603050405020304" pitchFamily="18" charset="0"/>
              </a:rPr>
              <a:t>in conjunction with another type of event</a:t>
            </a:r>
            <a:r>
              <a:rPr lang="en-US" sz="2800" dirty="0" smtClean="0">
                <a:latin typeface="Times New Roman" panose="02020603050405020304" pitchFamily="18" charset="0"/>
                <a:cs typeface="Times New Roman" panose="02020603050405020304" pitchFamily="18" charset="0"/>
              </a:rPr>
              <a:t>.</a:t>
            </a:r>
          </a:p>
          <a:p>
            <a:r>
              <a:rPr lang="en-US" sz="2800" dirty="0" smtClean="0">
                <a:latin typeface="Times New Roman" panose="02020603050405020304" pitchFamily="18" charset="0"/>
                <a:cs typeface="Times New Roman" panose="02020603050405020304" pitchFamily="18" charset="0"/>
              </a:rPr>
              <a:t>These </a:t>
            </a:r>
            <a:r>
              <a:rPr lang="en-US" sz="2800" dirty="0">
                <a:latin typeface="Times New Roman" panose="02020603050405020304" pitchFamily="18" charset="0"/>
                <a:cs typeface="Times New Roman" panose="02020603050405020304" pitchFamily="18" charset="0"/>
              </a:rPr>
              <a:t>events can require as much planning as another type of event but the major difference is they are paired with a larger event</a:t>
            </a:r>
            <a:r>
              <a:rPr lang="en-US" sz="2800" dirty="0" smtClean="0">
                <a:latin typeface="Times New Roman" panose="02020603050405020304" pitchFamily="18" charset="0"/>
                <a:cs typeface="Times New Roman" panose="02020603050405020304" pitchFamily="18" charset="0"/>
              </a:rPr>
              <a:t>.</a:t>
            </a:r>
          </a:p>
          <a:p>
            <a:r>
              <a:rPr lang="en-US" sz="2800" dirty="0" smtClean="0">
                <a:latin typeface="Times New Roman" panose="02020603050405020304" pitchFamily="18" charset="0"/>
                <a:cs typeface="Times New Roman" panose="02020603050405020304" pitchFamily="18" charset="0"/>
              </a:rPr>
              <a:t>These </a:t>
            </a:r>
            <a:r>
              <a:rPr lang="en-US" sz="2800" dirty="0">
                <a:latin typeface="Times New Roman" panose="02020603050405020304" pitchFamily="18" charset="0"/>
                <a:cs typeface="Times New Roman" panose="02020603050405020304" pitchFamily="18" charset="0"/>
              </a:rPr>
              <a:t>events can provide additional revenue for the event organizers through ticket sales, merchandise, additional opportunities to sell or increase the price of sponsorships, and a way to involve different target markets</a:t>
            </a:r>
            <a:r>
              <a:rPr lang="en-US" sz="2800" dirty="0" smtClean="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a:p>
            <a:pPr lvl="2"/>
            <a:r>
              <a:rPr lang="en-US" sz="2400" dirty="0" smtClean="0">
                <a:latin typeface="Times New Roman" panose="02020603050405020304" pitchFamily="18" charset="0"/>
                <a:cs typeface="Times New Roman" panose="02020603050405020304" pitchFamily="18" charset="0"/>
              </a:rPr>
              <a:t>Example: </a:t>
            </a:r>
            <a:r>
              <a:rPr lang="en-US" sz="2400" dirty="0">
                <a:latin typeface="Times New Roman" panose="02020603050405020304" pitchFamily="18" charset="0"/>
                <a:cs typeface="Times New Roman" panose="02020603050405020304" pitchFamily="18" charset="0"/>
              </a:rPr>
              <a:t>a Fan Fest at the Super </a:t>
            </a:r>
            <a:r>
              <a:rPr lang="en-US" sz="2400" dirty="0" smtClean="0">
                <a:latin typeface="Times New Roman" panose="02020603050405020304" pitchFamily="18" charset="0"/>
                <a:cs typeface="Times New Roman" panose="02020603050405020304" pitchFamily="18" charset="0"/>
              </a:rPr>
              <a:t>Bowl.</a:t>
            </a:r>
            <a:endParaRPr lang="en-US" sz="2400" dirty="0">
              <a:latin typeface="Times New Roman" panose="02020603050405020304" pitchFamily="18" charset="0"/>
              <a:cs typeface="Times New Roman" panose="02020603050405020304" pitchFamily="18" charset="0"/>
            </a:endParaRPr>
          </a:p>
          <a:p>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0910058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dirty="0" smtClean="0">
                <a:latin typeface="Times New Roman" panose="02020603050405020304" pitchFamily="18" charset="0"/>
                <a:cs typeface="Times New Roman" panose="02020603050405020304" pitchFamily="18" charset="0"/>
              </a:rPr>
              <a:t>Types of Events: Community Events</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609599" y="1930400"/>
            <a:ext cx="6347714" cy="4110963"/>
          </a:xfrm>
        </p:spPr>
        <p:txBody>
          <a:bodyPr>
            <a:normAutofit fontScale="92500" lnSpcReduction="20000"/>
          </a:bodyPr>
          <a:lstStyle/>
          <a:p>
            <a:r>
              <a:rPr lang="en-US" sz="2800" dirty="0" smtClean="0">
                <a:latin typeface="Times New Roman" panose="02020603050405020304" pitchFamily="18" charset="0"/>
                <a:cs typeface="Times New Roman" panose="02020603050405020304" pitchFamily="18" charset="0"/>
              </a:rPr>
              <a:t>Smaller in scale and appeal to a specific geographical region.</a:t>
            </a:r>
          </a:p>
          <a:p>
            <a:r>
              <a:rPr lang="en-US" sz="2800" dirty="0" smtClean="0">
                <a:latin typeface="Times New Roman" panose="02020603050405020304" pitchFamily="18" charset="0"/>
                <a:cs typeface="Times New Roman" panose="02020603050405020304" pitchFamily="18" charset="0"/>
              </a:rPr>
              <a:t>Local YMCA’s or parks and recreation centers are organizations that often hold community-sport &amp; fitness events for the people who reside within the town.</a:t>
            </a:r>
          </a:p>
          <a:p>
            <a:r>
              <a:rPr lang="en-US" sz="2800" dirty="0" smtClean="0">
                <a:latin typeface="Times New Roman" panose="02020603050405020304" pitchFamily="18" charset="0"/>
                <a:cs typeface="Times New Roman" panose="02020603050405020304" pitchFamily="18" charset="0"/>
              </a:rPr>
              <a:t>The event manager sometimes has the freedom to be a little more creative or try different things because it is not occurring on such a large scale.</a:t>
            </a:r>
          </a:p>
          <a:p>
            <a:pPr lvl="2"/>
            <a:r>
              <a:rPr lang="en-US" sz="2400" dirty="0" smtClean="0">
                <a:latin typeface="Times New Roman" panose="02020603050405020304" pitchFamily="18" charset="0"/>
                <a:cs typeface="Times New Roman" panose="02020603050405020304" pitchFamily="18" charset="0"/>
              </a:rPr>
              <a:t>Example: A holiday 5K race.</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7337160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507" y="139172"/>
            <a:ext cx="6963508" cy="1143000"/>
          </a:xfrm>
        </p:spPr>
        <p:txBody>
          <a:bodyPr>
            <a:noAutofit/>
          </a:bodyPr>
          <a:lstStyle/>
          <a:p>
            <a:pPr algn="ctr"/>
            <a:r>
              <a:rPr lang="en-US" sz="4200" dirty="0">
                <a:latin typeface="Times New Roman" panose="02020603050405020304" pitchFamily="18" charset="0"/>
                <a:cs typeface="Times New Roman" panose="02020603050405020304" pitchFamily="18" charset="0"/>
              </a:rPr>
              <a:t>Hosting </a:t>
            </a:r>
            <a:r>
              <a:rPr lang="en-US" sz="4200" dirty="0" smtClean="0">
                <a:latin typeface="Times New Roman" panose="02020603050405020304" pitchFamily="18" charset="0"/>
                <a:cs typeface="Times New Roman" panose="02020603050405020304" pitchFamily="18" charset="0"/>
              </a:rPr>
              <a:t>Non-sport &amp; fitness Events </a:t>
            </a:r>
            <a:endParaRPr lang="en-US" sz="42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389467" y="1461925"/>
            <a:ext cx="7042964" cy="4525963"/>
          </a:xfrm>
        </p:spPr>
        <p:txBody>
          <a:bodyPr>
            <a:noAutofit/>
          </a:bodyPr>
          <a:lstStyle/>
          <a:p>
            <a:pPr>
              <a:spcBef>
                <a:spcPts val="0"/>
              </a:spcBef>
            </a:pPr>
            <a:r>
              <a:rPr lang="en-US" sz="2800" dirty="0" smtClean="0">
                <a:latin typeface="Times New Roman" panose="02020603050405020304" pitchFamily="18" charset="0"/>
                <a:cs typeface="Times New Roman" panose="02020603050405020304" pitchFamily="18" charset="0"/>
              </a:rPr>
              <a:t>When you are in charge of </a:t>
            </a:r>
            <a:r>
              <a:rPr lang="en-US" sz="2800" dirty="0">
                <a:latin typeface="Times New Roman" panose="02020603050405020304" pitchFamily="18" charset="0"/>
                <a:cs typeface="Times New Roman" panose="02020603050405020304" pitchFamily="18" charset="0"/>
              </a:rPr>
              <a:t>a </a:t>
            </a:r>
            <a:r>
              <a:rPr lang="en-US" sz="2800" dirty="0" smtClean="0">
                <a:latin typeface="Times New Roman" panose="02020603050405020304" pitchFamily="18" charset="0"/>
                <a:cs typeface="Times New Roman" panose="02020603050405020304" pitchFamily="18" charset="0"/>
              </a:rPr>
              <a:t>sport &amp; fitness </a:t>
            </a:r>
            <a:r>
              <a:rPr lang="en-US" sz="2800" dirty="0">
                <a:latin typeface="Times New Roman" panose="02020603050405020304" pitchFamily="18" charset="0"/>
                <a:cs typeface="Times New Roman" panose="02020603050405020304" pitchFamily="18" charset="0"/>
              </a:rPr>
              <a:t>facility, there are times when you may have to host </a:t>
            </a:r>
            <a:r>
              <a:rPr lang="en-US" sz="2800" dirty="0" smtClean="0">
                <a:latin typeface="Times New Roman" panose="02020603050405020304" pitchFamily="18" charset="0"/>
                <a:cs typeface="Times New Roman" panose="02020603050405020304" pitchFamily="18" charset="0"/>
              </a:rPr>
              <a:t>non-sport &amp; fitness </a:t>
            </a:r>
            <a:r>
              <a:rPr lang="en-US" sz="2800" dirty="0">
                <a:latin typeface="Times New Roman" panose="02020603050405020304" pitchFamily="18" charset="0"/>
                <a:cs typeface="Times New Roman" panose="02020603050405020304" pitchFamily="18" charset="0"/>
              </a:rPr>
              <a:t>events in your facility</a:t>
            </a:r>
            <a:r>
              <a:rPr lang="en-US" sz="2800" dirty="0" smtClean="0">
                <a:latin typeface="Times New Roman" panose="02020603050405020304" pitchFamily="18" charset="0"/>
                <a:cs typeface="Times New Roman" panose="02020603050405020304" pitchFamily="18" charset="0"/>
              </a:rPr>
              <a:t>.</a:t>
            </a:r>
          </a:p>
          <a:p>
            <a:pPr>
              <a:spcBef>
                <a:spcPts val="0"/>
              </a:spcBef>
            </a:pPr>
            <a:r>
              <a:rPr lang="en-US" sz="2800" dirty="0" smtClean="0">
                <a:latin typeface="Times New Roman" panose="02020603050405020304" pitchFamily="18" charset="0"/>
                <a:cs typeface="Times New Roman" panose="02020603050405020304" pitchFamily="18" charset="0"/>
              </a:rPr>
              <a:t>These </a:t>
            </a:r>
            <a:r>
              <a:rPr lang="en-US" sz="2800" dirty="0">
                <a:latin typeface="Times New Roman" panose="02020603050405020304" pitchFamily="18" charset="0"/>
                <a:cs typeface="Times New Roman" panose="02020603050405020304" pitchFamily="18" charset="0"/>
              </a:rPr>
              <a:t>events could vary from a bridal show, a concert, the circus, or a business meeting</a:t>
            </a:r>
            <a:r>
              <a:rPr lang="en-US" sz="2800" dirty="0" smtClean="0">
                <a:latin typeface="Times New Roman" panose="02020603050405020304" pitchFamily="18" charset="0"/>
                <a:cs typeface="Times New Roman" panose="02020603050405020304" pitchFamily="18" charset="0"/>
              </a:rPr>
              <a:t>.</a:t>
            </a:r>
          </a:p>
          <a:p>
            <a:pPr>
              <a:spcBef>
                <a:spcPts val="0"/>
              </a:spcBef>
            </a:pPr>
            <a:r>
              <a:rPr lang="en-US" sz="2800" dirty="0" smtClean="0">
                <a:latin typeface="Times New Roman" panose="02020603050405020304" pitchFamily="18" charset="0"/>
                <a:cs typeface="Times New Roman" panose="02020603050405020304" pitchFamily="18" charset="0"/>
              </a:rPr>
              <a:t>Need adequate </a:t>
            </a:r>
            <a:r>
              <a:rPr lang="en-US" sz="2800" dirty="0">
                <a:latin typeface="Times New Roman" panose="02020603050405020304" pitchFamily="18" charset="0"/>
                <a:cs typeface="Times New Roman" panose="02020603050405020304" pitchFamily="18" charset="0"/>
              </a:rPr>
              <a:t>up-front planning to account for all the details</a:t>
            </a:r>
            <a:r>
              <a:rPr lang="en-US" sz="2800" dirty="0" smtClean="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a:p>
            <a:pPr lvl="1">
              <a:spcBef>
                <a:spcPts val="0"/>
              </a:spcBef>
            </a:pPr>
            <a:r>
              <a:rPr lang="en-US" dirty="0" smtClean="0">
                <a:latin typeface="Times New Roman" panose="02020603050405020304" pitchFamily="18" charset="0"/>
                <a:cs typeface="Times New Roman" panose="02020603050405020304" pitchFamily="18" charset="0"/>
              </a:rPr>
              <a:t> 	Some </a:t>
            </a:r>
            <a:r>
              <a:rPr lang="en-US" dirty="0">
                <a:latin typeface="Times New Roman" panose="02020603050405020304" pitchFamily="18" charset="0"/>
                <a:cs typeface="Times New Roman" panose="02020603050405020304" pitchFamily="18" charset="0"/>
              </a:rPr>
              <a:t>of these details may include proper training of the staff, bringing in additional equipment, setting down false floors to cover the basketball court, removing seats, hanging decorations, and so forth</a:t>
            </a:r>
            <a:r>
              <a:rPr lang="en-US"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0774868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latin typeface="Times New Roman" panose="02020603050405020304" pitchFamily="18" charset="0"/>
                <a:cs typeface="Times New Roman" panose="02020603050405020304" pitchFamily="18" charset="0"/>
              </a:rPr>
              <a:t>Timelines for Events</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609598" y="1480651"/>
            <a:ext cx="6347714" cy="3880773"/>
          </a:xfrm>
        </p:spPr>
        <p:txBody>
          <a:bodyPr>
            <a:normAutofit/>
          </a:bodyPr>
          <a:lstStyle/>
          <a:p>
            <a:r>
              <a:rPr lang="en-US" sz="2800" dirty="0" smtClean="0">
                <a:latin typeface="Times New Roman" panose="02020603050405020304" pitchFamily="18" charset="0"/>
                <a:cs typeface="Times New Roman" panose="02020603050405020304" pitchFamily="18" charset="0"/>
              </a:rPr>
              <a:t>Timelines </a:t>
            </a:r>
            <a:r>
              <a:rPr lang="en-US" sz="2800" dirty="0">
                <a:latin typeface="Times New Roman" panose="02020603050405020304" pitchFamily="18" charset="0"/>
                <a:cs typeface="Times New Roman" panose="02020603050405020304" pitchFamily="18" charset="0"/>
              </a:rPr>
              <a:t>will help keep all of the employees on track and ensure that all tasks are completed in advance</a:t>
            </a:r>
            <a:r>
              <a:rPr lang="en-US" sz="2800" dirty="0" smtClean="0">
                <a:latin typeface="Times New Roman" panose="02020603050405020304" pitchFamily="18" charset="0"/>
                <a:cs typeface="Times New Roman" panose="02020603050405020304" pitchFamily="18" charset="0"/>
              </a:rPr>
              <a:t>.</a:t>
            </a:r>
          </a:p>
          <a:p>
            <a:r>
              <a:rPr lang="en-US" sz="2800" dirty="0" smtClean="0">
                <a:latin typeface="Times New Roman" panose="02020603050405020304" pitchFamily="18" charset="0"/>
                <a:cs typeface="Times New Roman" panose="02020603050405020304" pitchFamily="18" charset="0"/>
              </a:rPr>
              <a:t>Ensure </a:t>
            </a:r>
            <a:r>
              <a:rPr lang="en-US" sz="2800" dirty="0">
                <a:latin typeface="Times New Roman" panose="02020603050405020304" pitchFamily="18" charset="0"/>
                <a:cs typeface="Times New Roman" panose="02020603050405020304" pitchFamily="18" charset="0"/>
              </a:rPr>
              <a:t>each area is accounted for and nothing slips through the cracks</a:t>
            </a:r>
            <a:r>
              <a:rPr lang="en-US" sz="2800" dirty="0" smtClean="0">
                <a:latin typeface="Times New Roman" panose="02020603050405020304" pitchFamily="18" charset="0"/>
                <a:cs typeface="Times New Roman" panose="02020603050405020304" pitchFamily="18" charset="0"/>
              </a:rPr>
              <a:t>.</a:t>
            </a:r>
          </a:p>
          <a:p>
            <a:r>
              <a:rPr lang="en-US" sz="2800" dirty="0" smtClean="0">
                <a:latin typeface="Times New Roman" panose="02020603050405020304" pitchFamily="18" charset="0"/>
                <a:cs typeface="Times New Roman" panose="02020603050405020304" pitchFamily="18" charset="0"/>
              </a:rPr>
              <a:t>Event timeline versus day of event timeline.</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8266786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500" dirty="0" smtClean="0">
                <a:latin typeface="Times New Roman" panose="02020603050405020304" pitchFamily="18" charset="0"/>
                <a:cs typeface="Times New Roman" panose="02020603050405020304" pitchFamily="18" charset="0"/>
              </a:rPr>
              <a:t>You already chose your facility</a:t>
            </a:r>
            <a:endParaRPr lang="en-US" sz="35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609599" y="1550990"/>
            <a:ext cx="6347714" cy="3880773"/>
          </a:xfrm>
        </p:spPr>
        <p:txBody>
          <a:bodyPr>
            <a:normAutofit fontScale="85000" lnSpcReduction="20000"/>
          </a:bodyPr>
          <a:lstStyle/>
          <a:p>
            <a:r>
              <a:rPr lang="en-US" sz="2500" dirty="0" smtClean="0">
                <a:latin typeface="Times New Roman" panose="02020603050405020304" pitchFamily="18" charset="0"/>
                <a:cs typeface="Times New Roman" panose="02020603050405020304" pitchFamily="18" charset="0"/>
              </a:rPr>
              <a:t>Now start to think of your event</a:t>
            </a:r>
          </a:p>
          <a:p>
            <a:pPr lvl="0"/>
            <a:r>
              <a:rPr lang="en-US" sz="2500" dirty="0" smtClean="0">
                <a:latin typeface="Times New Roman" panose="02020603050405020304" pitchFamily="18" charset="0"/>
                <a:cs typeface="Times New Roman" panose="02020603050405020304" pitchFamily="18" charset="0"/>
              </a:rPr>
              <a:t>Classify your event as Mega-events, Recurring events, Traveling events, Ancillary events, or Community </a:t>
            </a:r>
            <a:r>
              <a:rPr lang="en-US" sz="2500" dirty="0">
                <a:latin typeface="Times New Roman" panose="02020603050405020304" pitchFamily="18" charset="0"/>
                <a:cs typeface="Times New Roman" panose="02020603050405020304" pitchFamily="18" charset="0"/>
              </a:rPr>
              <a:t>events </a:t>
            </a:r>
            <a:endParaRPr lang="en-US" sz="2500" dirty="0" smtClean="0">
              <a:latin typeface="Times New Roman" panose="02020603050405020304" pitchFamily="18" charset="0"/>
              <a:cs typeface="Times New Roman" panose="02020603050405020304" pitchFamily="18" charset="0"/>
            </a:endParaRPr>
          </a:p>
          <a:p>
            <a:pPr lvl="0"/>
            <a:r>
              <a:rPr lang="en-US" sz="2500" dirty="0" smtClean="0">
                <a:latin typeface="Times New Roman" panose="02020603050405020304" pitchFamily="18" charset="0"/>
                <a:cs typeface="Times New Roman" panose="02020603050405020304" pitchFamily="18" charset="0"/>
              </a:rPr>
              <a:t>Write a brief description about your event idea</a:t>
            </a:r>
          </a:p>
          <a:p>
            <a:pPr lvl="1"/>
            <a:r>
              <a:rPr lang="en-US" sz="2300" dirty="0">
                <a:latin typeface="Times New Roman" panose="02020603050405020304" pitchFamily="18" charset="0"/>
                <a:cs typeface="Times New Roman" panose="02020603050405020304" pitchFamily="18" charset="0"/>
              </a:rPr>
              <a:t>Write a brief description about your event idea</a:t>
            </a:r>
            <a:r>
              <a:rPr lang="en-US" sz="2300" dirty="0" smtClean="0">
                <a:latin typeface="Times New Roman" panose="02020603050405020304" pitchFamily="18" charset="0"/>
                <a:cs typeface="Times New Roman" panose="02020603050405020304" pitchFamily="18" charset="0"/>
              </a:rPr>
              <a:t>.</a:t>
            </a:r>
          </a:p>
          <a:p>
            <a:pPr lvl="1"/>
            <a:r>
              <a:rPr lang="en-US" sz="2300" dirty="0" smtClean="0">
                <a:latin typeface="Times New Roman" panose="02020603050405020304" pitchFamily="18" charset="0"/>
                <a:cs typeface="Times New Roman" panose="02020603050405020304" pitchFamily="18" charset="0"/>
              </a:rPr>
              <a:t>Include</a:t>
            </a:r>
            <a:r>
              <a:rPr lang="en-US" sz="2300" dirty="0">
                <a:latin typeface="Times New Roman" panose="02020603050405020304" pitchFamily="18" charset="0"/>
                <a:cs typeface="Times New Roman" panose="02020603050405020304" pitchFamily="18" charset="0"/>
              </a:rPr>
              <a:t>: The classification, your mission (purpose), and Goals for the event. Make sure to address What the event is about, Who you are targeting, How your event will take place, and where it will take place</a:t>
            </a:r>
            <a:r>
              <a:rPr lang="en-US" sz="2300" dirty="0" smtClean="0">
                <a:latin typeface="Times New Roman" panose="02020603050405020304" pitchFamily="18" charset="0"/>
                <a:cs typeface="Times New Roman" panose="02020603050405020304" pitchFamily="18" charset="0"/>
              </a:rPr>
              <a:t>.</a:t>
            </a:r>
          </a:p>
          <a:p>
            <a:pPr lvl="1"/>
            <a:r>
              <a:rPr lang="en-US" sz="2500" dirty="0" smtClean="0">
                <a:latin typeface="Times New Roman" panose="02020603050405020304" pitchFamily="18" charset="0"/>
                <a:cs typeface="Times New Roman" panose="02020603050405020304" pitchFamily="18" charset="0"/>
              </a:rPr>
              <a:t>Submit </a:t>
            </a:r>
            <a:r>
              <a:rPr lang="en-US" sz="2500" dirty="0" smtClean="0">
                <a:latin typeface="Times New Roman" panose="02020603050405020304" pitchFamily="18" charset="0"/>
                <a:cs typeface="Times New Roman" panose="02020603050405020304" pitchFamily="18" charset="0"/>
              </a:rPr>
              <a:t>your paragraph on </a:t>
            </a:r>
            <a:r>
              <a:rPr lang="en-US" sz="2500" dirty="0">
                <a:latin typeface="Times New Roman" panose="02020603050405020304" pitchFamily="18" charset="0"/>
                <a:cs typeface="Times New Roman" panose="02020603050405020304" pitchFamily="18" charset="0"/>
              </a:rPr>
              <a:t>D</a:t>
            </a:r>
            <a:r>
              <a:rPr lang="en-US" sz="2500" dirty="0" smtClean="0">
                <a:latin typeface="Times New Roman" panose="02020603050405020304" pitchFamily="18" charset="0"/>
                <a:cs typeface="Times New Roman" panose="02020603050405020304" pitchFamily="18" charset="0"/>
              </a:rPr>
              <a:t>ropbox </a:t>
            </a:r>
            <a:r>
              <a:rPr lang="en-US" sz="2500" dirty="0" smtClean="0">
                <a:latin typeface="Times New Roman" panose="02020603050405020304" pitchFamily="18" charset="0"/>
                <a:cs typeface="Times New Roman" panose="02020603050405020304" pitchFamily="18" charset="0"/>
              </a:rPr>
              <a:t>by calendar date by </a:t>
            </a:r>
            <a:r>
              <a:rPr lang="en-US" sz="2500" dirty="0" smtClean="0">
                <a:latin typeface="Times New Roman" panose="02020603050405020304" pitchFamily="18" charset="0"/>
                <a:cs typeface="Times New Roman" panose="02020603050405020304" pitchFamily="18" charset="0"/>
              </a:rPr>
              <a:t>due time.</a:t>
            </a:r>
            <a:endParaRPr lang="en-US" sz="25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0576577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emojipop.net/data/images/emoji_set_468.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6066" y="862500"/>
            <a:ext cx="4381257" cy="43812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26431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rmAutofit/>
          </a:bodyPr>
          <a:lstStyle/>
          <a:p>
            <a:r>
              <a:rPr lang="en-US" sz="3500" dirty="0" smtClean="0">
                <a:solidFill>
                  <a:schemeClr val="accent1">
                    <a:lumMod val="75000"/>
                  </a:schemeClr>
                </a:solidFill>
                <a:latin typeface="Times New Roman" panose="02020603050405020304" pitchFamily="18" charset="0"/>
                <a:cs typeface="Times New Roman" panose="02020603050405020304" pitchFamily="18" charset="0"/>
              </a:rPr>
              <a:t>Main references</a:t>
            </a:r>
            <a:endParaRPr lang="en-US" sz="3500" dirty="0">
              <a:solidFill>
                <a:schemeClr val="accent1">
                  <a:lumMod val="75000"/>
                </a:schemeClr>
              </a:solidFill>
              <a:latin typeface="Times New Roman" panose="02020603050405020304" pitchFamily="18" charset="0"/>
              <a:cs typeface="Times New Roman" panose="02020603050405020304" pitchFamily="18" charset="0"/>
            </a:endParaRPr>
          </a:p>
        </p:txBody>
      </p:sp>
      <p:sp>
        <p:nvSpPr>
          <p:cNvPr id="5" name="Content Placeholder 2"/>
          <p:cNvSpPr>
            <a:spLocks noGrp="1"/>
          </p:cNvSpPr>
          <p:nvPr>
            <p:ph idx="1"/>
          </p:nvPr>
        </p:nvSpPr>
        <p:spPr/>
        <p:txBody>
          <a:bodyPr anchor="t">
            <a:normAutofit/>
          </a:bodyPr>
          <a:lstStyle/>
          <a:p>
            <a:pPr marL="0" indent="0">
              <a:buNone/>
            </a:pPr>
            <a:r>
              <a:rPr lang="en-US" sz="1800" cap="none" dirty="0" err="1" smtClean="0">
                <a:effectLst/>
                <a:latin typeface="Times New Roman" panose="02020603050405020304" pitchFamily="18" charset="0"/>
                <a:cs typeface="Times New Roman" panose="02020603050405020304" pitchFamily="18" charset="0"/>
              </a:rPr>
              <a:t>Aicher</a:t>
            </a:r>
            <a:r>
              <a:rPr lang="en-US" sz="1800" cap="none" dirty="0">
                <a:effectLst/>
                <a:latin typeface="Times New Roman" panose="02020603050405020304" pitchFamily="18" charset="0"/>
                <a:cs typeface="Times New Roman" panose="02020603050405020304" pitchFamily="18" charset="0"/>
              </a:rPr>
              <a:t>, </a:t>
            </a:r>
            <a:r>
              <a:rPr lang="en-US" sz="1800" cap="none" dirty="0" smtClean="0">
                <a:effectLst/>
                <a:latin typeface="Times New Roman" panose="02020603050405020304" pitchFamily="18" charset="0"/>
                <a:cs typeface="Times New Roman" panose="02020603050405020304" pitchFamily="18" charset="0"/>
              </a:rPr>
              <a:t>T., </a:t>
            </a:r>
            <a:r>
              <a:rPr lang="en-US" sz="1800" cap="none" dirty="0" err="1" smtClean="0">
                <a:effectLst/>
                <a:latin typeface="Times New Roman" panose="02020603050405020304" pitchFamily="18" charset="0"/>
                <a:cs typeface="Times New Roman" panose="02020603050405020304" pitchFamily="18" charset="0"/>
              </a:rPr>
              <a:t>Paule‑Koba</a:t>
            </a:r>
            <a:r>
              <a:rPr lang="en-US" sz="1800" cap="none" dirty="0" smtClean="0">
                <a:effectLst/>
                <a:latin typeface="Times New Roman" panose="02020603050405020304" pitchFamily="18" charset="0"/>
                <a:cs typeface="Times New Roman" panose="02020603050405020304" pitchFamily="18" charset="0"/>
              </a:rPr>
              <a:t>, A., &amp; Newland</a:t>
            </a:r>
            <a:r>
              <a:rPr lang="en-US" sz="1800" cap="none" dirty="0" smtClean="0">
                <a:latin typeface="Times New Roman" panose="02020603050405020304" pitchFamily="18" charset="0"/>
                <a:cs typeface="Times New Roman" panose="02020603050405020304" pitchFamily="18" charset="0"/>
              </a:rPr>
              <a:t>, B. </a:t>
            </a:r>
            <a:r>
              <a:rPr lang="en-US" sz="1800" cap="none" dirty="0" smtClean="0">
                <a:effectLst/>
                <a:latin typeface="Times New Roman" panose="02020603050405020304" pitchFamily="18" charset="0"/>
                <a:cs typeface="Times New Roman" panose="02020603050405020304" pitchFamily="18" charset="0"/>
              </a:rPr>
              <a:t>(2015</a:t>
            </a:r>
            <a:r>
              <a:rPr lang="en-US" sz="1800" cap="none" dirty="0">
                <a:effectLst/>
                <a:latin typeface="Times New Roman" panose="02020603050405020304" pitchFamily="18" charset="0"/>
                <a:cs typeface="Times New Roman" panose="02020603050405020304" pitchFamily="18" charset="0"/>
              </a:rPr>
              <a:t>). </a:t>
            </a:r>
            <a:r>
              <a:rPr lang="en-US" sz="1800" i="1" cap="none" dirty="0" smtClean="0">
                <a:effectLst/>
                <a:latin typeface="Times New Roman" panose="02020603050405020304" pitchFamily="18" charset="0"/>
                <a:cs typeface="Times New Roman" panose="02020603050405020304" pitchFamily="18" charset="0"/>
              </a:rPr>
              <a:t>sport &amp; fitness </a:t>
            </a:r>
            <a:r>
              <a:rPr lang="en-US" sz="1800" i="1" cap="none" dirty="0">
                <a:effectLst/>
                <a:latin typeface="Times New Roman" panose="02020603050405020304" pitchFamily="18" charset="0"/>
                <a:cs typeface="Times New Roman" panose="02020603050405020304" pitchFamily="18" charset="0"/>
              </a:rPr>
              <a:t>Facility and Event Management</a:t>
            </a:r>
            <a:r>
              <a:rPr lang="en-US" sz="1800" cap="none" dirty="0" smtClean="0">
                <a:effectLst/>
                <a:latin typeface="Times New Roman" panose="02020603050405020304" pitchFamily="18" charset="0"/>
                <a:cs typeface="Times New Roman" panose="02020603050405020304" pitchFamily="18" charset="0"/>
              </a:rPr>
              <a:t>, Burlington, MA: Jones and </a:t>
            </a:r>
            <a:r>
              <a:rPr lang="en-US" sz="1800" cap="none" dirty="0" err="1" smtClean="0">
                <a:effectLst/>
                <a:latin typeface="Times New Roman" panose="02020603050405020304" pitchFamily="18" charset="0"/>
                <a:cs typeface="Times New Roman" panose="02020603050405020304" pitchFamily="18" charset="0"/>
              </a:rPr>
              <a:t>Barlett</a:t>
            </a:r>
            <a:r>
              <a:rPr lang="en-US" sz="1800" cap="none" dirty="0" smtClean="0">
                <a:effectLst/>
                <a:latin typeface="Times New Roman" panose="02020603050405020304" pitchFamily="18" charset="0"/>
                <a:cs typeface="Times New Roman" panose="02020603050405020304" pitchFamily="18" charset="0"/>
              </a:rPr>
              <a:t> Learning.</a:t>
            </a:r>
          </a:p>
          <a:p>
            <a:pPr marL="0" indent="0">
              <a:buNone/>
            </a:pPr>
            <a:r>
              <a:rPr lang="en-US" sz="1800" cap="none" dirty="0" smtClean="0">
                <a:effectLst/>
                <a:latin typeface="Times New Roman" panose="02020603050405020304" pitchFamily="18" charset="0"/>
                <a:cs typeface="Times New Roman" panose="02020603050405020304" pitchFamily="18" charset="0"/>
              </a:rPr>
              <a:t> </a:t>
            </a:r>
            <a:r>
              <a:rPr lang="en-US" sz="1800" cap="none" dirty="0" err="1" smtClean="0">
                <a:effectLst/>
                <a:latin typeface="Times New Roman" panose="02020603050405020304" pitchFamily="18" charset="0"/>
                <a:cs typeface="Times New Roman" panose="02020603050405020304" pitchFamily="18" charset="0"/>
              </a:rPr>
              <a:t>Westerbeek</a:t>
            </a:r>
            <a:r>
              <a:rPr lang="en-US" sz="1800" cap="none" dirty="0">
                <a:effectLst/>
                <a:latin typeface="Times New Roman" panose="02020603050405020304" pitchFamily="18" charset="0"/>
                <a:cs typeface="Times New Roman" panose="02020603050405020304" pitchFamily="18" charset="0"/>
              </a:rPr>
              <a:t>, H., Smith, A., Turner, P., Emery, P., Green, C., &amp; Van </a:t>
            </a:r>
            <a:r>
              <a:rPr lang="en-US" sz="1800" cap="none" dirty="0" err="1">
                <a:effectLst/>
                <a:latin typeface="Times New Roman" panose="02020603050405020304" pitchFamily="18" charset="0"/>
                <a:cs typeface="Times New Roman" panose="02020603050405020304" pitchFamily="18" charset="0"/>
              </a:rPr>
              <a:t>Leeuwen</a:t>
            </a:r>
            <a:r>
              <a:rPr lang="en-US" sz="1800" cap="none" dirty="0">
                <a:effectLst/>
                <a:latin typeface="Times New Roman" panose="02020603050405020304" pitchFamily="18" charset="0"/>
                <a:cs typeface="Times New Roman" panose="02020603050405020304" pitchFamily="18" charset="0"/>
              </a:rPr>
              <a:t>, L. (2005). </a:t>
            </a:r>
            <a:r>
              <a:rPr lang="en-US" sz="1800" i="1" cap="none" dirty="0">
                <a:effectLst/>
                <a:latin typeface="Times New Roman" panose="02020603050405020304" pitchFamily="18" charset="0"/>
                <a:cs typeface="Times New Roman" panose="02020603050405020304" pitchFamily="18" charset="0"/>
              </a:rPr>
              <a:t>Managing </a:t>
            </a:r>
            <a:r>
              <a:rPr lang="en-US" sz="1800" i="1" cap="none" dirty="0" smtClean="0">
                <a:effectLst/>
                <a:latin typeface="Times New Roman" panose="02020603050405020304" pitchFamily="18" charset="0"/>
                <a:cs typeface="Times New Roman" panose="02020603050405020304" pitchFamily="18" charset="0"/>
              </a:rPr>
              <a:t>sport &amp; fitness </a:t>
            </a:r>
            <a:r>
              <a:rPr lang="en-US" sz="1800" i="1" cap="none" dirty="0">
                <a:effectLst/>
                <a:latin typeface="Times New Roman" panose="02020603050405020304" pitchFamily="18" charset="0"/>
                <a:cs typeface="Times New Roman" panose="02020603050405020304" pitchFamily="18" charset="0"/>
              </a:rPr>
              <a:t>facilities and major </a:t>
            </a:r>
            <a:r>
              <a:rPr lang="en-US" sz="1800" i="1" cap="none" dirty="0" smtClean="0">
                <a:effectLst/>
                <a:latin typeface="Times New Roman" panose="02020603050405020304" pitchFamily="18" charset="0"/>
                <a:cs typeface="Times New Roman" panose="02020603050405020304" pitchFamily="18" charset="0"/>
              </a:rPr>
              <a:t>events</a:t>
            </a:r>
            <a:r>
              <a:rPr lang="en-US" sz="1800" cap="none" dirty="0" smtClean="0">
                <a:effectLst/>
                <a:latin typeface="Times New Roman" panose="02020603050405020304" pitchFamily="18" charset="0"/>
                <a:cs typeface="Times New Roman" panose="02020603050405020304" pitchFamily="18" charset="0"/>
              </a:rPr>
              <a:t>, London, England: Routledge.</a:t>
            </a:r>
            <a:endParaRPr lang="en-US" sz="1800" cap="none"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785718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dirty="0" smtClean="0">
                <a:latin typeface="Times New Roman" panose="02020603050405020304" pitchFamily="18" charset="0"/>
                <a:cs typeface="Times New Roman" panose="02020603050405020304" pitchFamily="18" charset="0"/>
              </a:rPr>
              <a:t>Objectives</a:t>
            </a:r>
            <a:endParaRPr lang="en-AU"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095024" y="1862667"/>
            <a:ext cx="6935250" cy="4311610"/>
          </a:xfrm>
        </p:spPr>
        <p:txBody>
          <a:bodyPr>
            <a:normAutofit/>
          </a:bodyPr>
          <a:lstStyle/>
          <a:p>
            <a:pPr marL="457200" lvl="0" indent="-457200">
              <a:buFont typeface="+mj-lt"/>
              <a:buAutoNum type="arabicPeriod"/>
            </a:pPr>
            <a:r>
              <a:rPr lang="en-US" sz="2800" dirty="0">
                <a:latin typeface="Times New Roman" panose="02020603050405020304" pitchFamily="18" charset="0"/>
                <a:cs typeface="Times New Roman" panose="02020603050405020304" pitchFamily="18" charset="0"/>
              </a:rPr>
              <a:t>Write a mission statement that articulates the purpose of the </a:t>
            </a:r>
            <a:r>
              <a:rPr lang="en-US" sz="2800" dirty="0" smtClean="0">
                <a:latin typeface="Times New Roman" panose="02020603050405020304" pitchFamily="18" charset="0"/>
                <a:cs typeface="Times New Roman" panose="02020603050405020304" pitchFamily="18" charset="0"/>
              </a:rPr>
              <a:t>event</a:t>
            </a:r>
            <a:endParaRPr lang="en-US" sz="2800" dirty="0">
              <a:latin typeface="Times New Roman" panose="02020603050405020304" pitchFamily="18" charset="0"/>
              <a:cs typeface="Times New Roman" panose="02020603050405020304" pitchFamily="18" charset="0"/>
            </a:endParaRPr>
          </a:p>
          <a:p>
            <a:pPr marL="457200" lvl="0" indent="-457200">
              <a:buFont typeface="+mj-lt"/>
              <a:buAutoNum type="arabicPeriod"/>
            </a:pPr>
            <a:r>
              <a:rPr lang="en-US" sz="2800" dirty="0">
                <a:latin typeface="Times New Roman" panose="02020603050405020304" pitchFamily="18" charset="0"/>
                <a:cs typeface="Times New Roman" panose="02020603050405020304" pitchFamily="18" charset="0"/>
              </a:rPr>
              <a:t>Define and write </a:t>
            </a:r>
            <a:r>
              <a:rPr lang="en-US" sz="2800" dirty="0" smtClean="0">
                <a:latin typeface="Times New Roman" panose="02020603050405020304" pitchFamily="18" charset="0"/>
                <a:cs typeface="Times New Roman" panose="02020603050405020304" pitchFamily="18" charset="0"/>
              </a:rPr>
              <a:t>SMART goals</a:t>
            </a:r>
            <a:endParaRPr lang="en-US" sz="2800" dirty="0">
              <a:latin typeface="Times New Roman" panose="02020603050405020304" pitchFamily="18" charset="0"/>
              <a:cs typeface="Times New Roman" panose="02020603050405020304" pitchFamily="18" charset="0"/>
            </a:endParaRPr>
          </a:p>
          <a:p>
            <a:pPr marL="457200" lvl="0" indent="-457200">
              <a:buFont typeface="+mj-lt"/>
              <a:buAutoNum type="arabicPeriod"/>
            </a:pPr>
            <a:r>
              <a:rPr lang="en-US" sz="2800" dirty="0">
                <a:latin typeface="Times New Roman" panose="02020603050405020304" pitchFamily="18" charset="0"/>
                <a:cs typeface="Times New Roman" panose="02020603050405020304" pitchFamily="18" charset="0"/>
              </a:rPr>
              <a:t>Assess whether </a:t>
            </a:r>
            <a:r>
              <a:rPr lang="en-US" sz="2800" dirty="0" smtClean="0">
                <a:latin typeface="Times New Roman" panose="02020603050405020304" pitchFamily="18" charset="0"/>
                <a:cs typeface="Times New Roman" panose="02020603050405020304" pitchFamily="18" charset="0"/>
              </a:rPr>
              <a:t>it </a:t>
            </a:r>
            <a:r>
              <a:rPr lang="en-US" sz="2800" dirty="0">
                <a:latin typeface="Times New Roman" panose="02020603050405020304" pitchFamily="18" charset="0"/>
                <a:cs typeface="Times New Roman" panose="02020603050405020304" pitchFamily="18" charset="0"/>
              </a:rPr>
              <a:t>is feasible to execute an </a:t>
            </a:r>
            <a:r>
              <a:rPr lang="en-US" sz="2800" dirty="0" smtClean="0">
                <a:latin typeface="Times New Roman" panose="02020603050405020304" pitchFamily="18" charset="0"/>
                <a:cs typeface="Times New Roman" panose="02020603050405020304" pitchFamily="18" charset="0"/>
              </a:rPr>
              <a:t>event</a:t>
            </a:r>
            <a:endParaRPr lang="en-US" sz="2800" dirty="0">
              <a:latin typeface="Times New Roman" panose="02020603050405020304" pitchFamily="18" charset="0"/>
              <a:cs typeface="Times New Roman" panose="02020603050405020304" pitchFamily="18" charset="0"/>
            </a:endParaRPr>
          </a:p>
          <a:p>
            <a:pPr marL="457200" lvl="0" indent="-457200">
              <a:buFont typeface="+mj-lt"/>
              <a:buAutoNum type="arabicPeriod"/>
            </a:pPr>
            <a:r>
              <a:rPr lang="en-US" sz="2800" dirty="0">
                <a:latin typeface="Times New Roman" panose="02020603050405020304" pitchFamily="18" charset="0"/>
                <a:cs typeface="Times New Roman" panose="02020603050405020304" pitchFamily="18" charset="0"/>
              </a:rPr>
              <a:t>Explain the event bid </a:t>
            </a:r>
            <a:r>
              <a:rPr lang="en-US" sz="2800" dirty="0" smtClean="0">
                <a:latin typeface="Times New Roman" panose="02020603050405020304" pitchFamily="18" charset="0"/>
                <a:cs typeface="Times New Roman" panose="02020603050405020304" pitchFamily="18" charset="0"/>
              </a:rPr>
              <a:t>process</a:t>
            </a:r>
            <a:endParaRPr lang="en-US" sz="2800" dirty="0">
              <a:latin typeface="Times New Roman" panose="02020603050405020304" pitchFamily="18" charset="0"/>
              <a:cs typeface="Times New Roman" panose="02020603050405020304" pitchFamily="18" charset="0"/>
            </a:endParaRPr>
          </a:p>
          <a:p>
            <a:pPr marL="457200" lvl="0" indent="-457200">
              <a:buFont typeface="+mj-lt"/>
              <a:buAutoNum type="arabicPeriod"/>
            </a:pPr>
            <a:r>
              <a:rPr lang="en-US" sz="2800" dirty="0">
                <a:latin typeface="Times New Roman" panose="02020603050405020304" pitchFamily="18" charset="0"/>
                <a:cs typeface="Times New Roman" panose="02020603050405020304" pitchFamily="18" charset="0"/>
              </a:rPr>
              <a:t>Provide examples of the different types of </a:t>
            </a:r>
            <a:r>
              <a:rPr lang="en-US" sz="2800" dirty="0" smtClean="0">
                <a:latin typeface="Times New Roman" panose="02020603050405020304" pitchFamily="18" charset="0"/>
                <a:cs typeface="Times New Roman" panose="02020603050405020304" pitchFamily="18" charset="0"/>
              </a:rPr>
              <a:t>events</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7387455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latin typeface="Times New Roman" panose="02020603050405020304" pitchFamily="18" charset="0"/>
                <a:cs typeface="Times New Roman" panose="02020603050405020304" pitchFamily="18" charset="0"/>
              </a:rPr>
              <a:t>Executing Events</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516467" y="1270000"/>
            <a:ext cx="6892518" cy="4525963"/>
          </a:xfrm>
        </p:spPr>
        <p:txBody>
          <a:bodyPr>
            <a:noAutofit/>
          </a:bodyPr>
          <a:lstStyle/>
          <a:p>
            <a:r>
              <a:rPr lang="en-US" sz="2400" dirty="0" smtClean="0">
                <a:latin typeface="Times New Roman" panose="02020603050405020304" pitchFamily="18" charset="0"/>
                <a:cs typeface="Times New Roman" panose="02020603050405020304" pitchFamily="18" charset="0"/>
              </a:rPr>
              <a:t>Events </a:t>
            </a:r>
            <a:r>
              <a:rPr lang="en-US" sz="2400" dirty="0">
                <a:latin typeface="Times New Roman" panose="02020603050405020304" pitchFamily="18" charset="0"/>
                <a:cs typeface="Times New Roman" panose="02020603050405020304" pitchFamily="18" charset="0"/>
              </a:rPr>
              <a:t>by their very nature are not permanent</a:t>
            </a:r>
            <a:r>
              <a:rPr lang="en-US" sz="2400" dirty="0" smtClean="0">
                <a:latin typeface="Times New Roman" panose="02020603050405020304" pitchFamily="18" charset="0"/>
                <a:cs typeface="Times New Roman" panose="02020603050405020304" pitchFamily="18" charset="0"/>
              </a:rPr>
              <a:t>.</a:t>
            </a:r>
          </a:p>
          <a:p>
            <a:pPr lvl="1"/>
            <a:r>
              <a:rPr lang="en-US" sz="2400" dirty="0" smtClean="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Occur </a:t>
            </a:r>
            <a:r>
              <a:rPr lang="en-US" sz="2000" dirty="0">
                <a:latin typeface="Times New Roman" panose="02020603050405020304" pitchFamily="18" charset="0"/>
                <a:cs typeface="Times New Roman" panose="02020603050405020304" pitchFamily="18" charset="0"/>
              </a:rPr>
              <a:t>at different times and in different </a:t>
            </a:r>
            <a:r>
              <a:rPr lang="en-US" sz="2000" dirty="0" smtClean="0">
                <a:latin typeface="Times New Roman" panose="02020603050405020304" pitchFamily="18" charset="0"/>
                <a:cs typeface="Times New Roman" panose="02020603050405020304" pitchFamily="18" charset="0"/>
              </a:rPr>
              <a:t>locations</a:t>
            </a:r>
          </a:p>
          <a:p>
            <a:pPr lvl="1"/>
            <a:r>
              <a:rPr lang="en-US" sz="2000" dirty="0" smtClean="0">
                <a:latin typeface="Times New Roman" panose="02020603050405020304" pitchFamily="18" charset="0"/>
                <a:cs typeface="Times New Roman" panose="02020603050405020304" pitchFamily="18" charset="0"/>
              </a:rPr>
              <a:t> May occur </a:t>
            </a:r>
            <a:r>
              <a:rPr lang="en-US" sz="2000" dirty="0">
                <a:latin typeface="Times New Roman" panose="02020603050405020304" pitchFamily="18" charset="0"/>
                <a:cs typeface="Times New Roman" panose="02020603050405020304" pitchFamily="18" charset="0"/>
              </a:rPr>
              <a:t>for different </a:t>
            </a:r>
            <a:r>
              <a:rPr lang="en-US" sz="2000" dirty="0" smtClean="0">
                <a:latin typeface="Times New Roman" panose="02020603050405020304" pitchFamily="18" charset="0"/>
                <a:cs typeface="Times New Roman" panose="02020603050405020304" pitchFamily="18" charset="0"/>
              </a:rPr>
              <a:t>reasons</a:t>
            </a:r>
          </a:p>
          <a:p>
            <a:r>
              <a:rPr lang="en-US" sz="2400" dirty="0" smtClean="0">
                <a:latin typeface="Times New Roman" panose="02020603050405020304" pitchFamily="18" charset="0"/>
                <a:cs typeface="Times New Roman" panose="02020603050405020304" pitchFamily="18" charset="0"/>
              </a:rPr>
              <a:t>One </a:t>
            </a:r>
            <a:r>
              <a:rPr lang="en-US" sz="2400" dirty="0">
                <a:latin typeface="Times New Roman" panose="02020603050405020304" pitchFamily="18" charset="0"/>
                <a:cs typeface="Times New Roman" panose="02020603050405020304" pitchFamily="18" charset="0"/>
              </a:rPr>
              <a:t>of the challenges of running events is that there are many types of events, both </a:t>
            </a:r>
            <a:r>
              <a:rPr lang="en-US" sz="2400" dirty="0" smtClean="0">
                <a:latin typeface="Times New Roman" panose="02020603050405020304" pitchFamily="18" charset="0"/>
                <a:cs typeface="Times New Roman" panose="02020603050405020304" pitchFamily="18" charset="0"/>
              </a:rPr>
              <a:t>sport &amp; fitness </a:t>
            </a:r>
            <a:r>
              <a:rPr lang="en-US" sz="2400" dirty="0">
                <a:latin typeface="Times New Roman" panose="02020603050405020304" pitchFamily="18" charset="0"/>
                <a:cs typeface="Times New Roman" panose="02020603050405020304" pitchFamily="18" charset="0"/>
              </a:rPr>
              <a:t>and </a:t>
            </a:r>
            <a:r>
              <a:rPr lang="en-US" sz="2400" dirty="0" smtClean="0">
                <a:latin typeface="Times New Roman" panose="02020603050405020304" pitchFamily="18" charset="0"/>
                <a:cs typeface="Times New Roman" panose="02020603050405020304" pitchFamily="18" charset="0"/>
              </a:rPr>
              <a:t>non-sport &amp; fitness </a:t>
            </a:r>
            <a:r>
              <a:rPr lang="en-US" sz="2400" dirty="0">
                <a:latin typeface="Times New Roman" panose="02020603050405020304" pitchFamily="18" charset="0"/>
                <a:cs typeface="Times New Roman" panose="02020603050405020304" pitchFamily="18" charset="0"/>
              </a:rPr>
              <a:t>related, that event managers and facility managers might have to execute</a:t>
            </a:r>
            <a:r>
              <a:rPr lang="en-US" sz="2400" dirty="0" smtClean="0">
                <a:latin typeface="Times New Roman" panose="02020603050405020304" pitchFamily="18" charset="0"/>
                <a:cs typeface="Times New Roman" panose="02020603050405020304" pitchFamily="18" charset="0"/>
              </a:rPr>
              <a:t>.</a:t>
            </a:r>
          </a:p>
          <a:p>
            <a:r>
              <a:rPr lang="en-US" sz="2400" dirty="0" smtClean="0">
                <a:latin typeface="Times New Roman" panose="02020603050405020304" pitchFamily="18" charset="0"/>
                <a:cs typeface="Times New Roman" panose="02020603050405020304" pitchFamily="18" charset="0"/>
              </a:rPr>
              <a:t>The </a:t>
            </a:r>
            <a:r>
              <a:rPr lang="en-US" sz="2400" dirty="0">
                <a:latin typeface="Times New Roman" panose="02020603050405020304" pitchFamily="18" charset="0"/>
                <a:cs typeface="Times New Roman" panose="02020603050405020304" pitchFamily="18" charset="0"/>
              </a:rPr>
              <a:t>variety of events that an event or facility manager may have to deal with is vast and can be challenging if one is not prepared for the realities of the different types of events</a:t>
            </a:r>
            <a:r>
              <a:rPr lang="en-US" sz="2400" dirty="0" smtClean="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6405572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37067"/>
            <a:ext cx="7865534" cy="1202485"/>
          </a:xfrm>
        </p:spPr>
        <p:txBody>
          <a:bodyPr>
            <a:normAutofit/>
          </a:bodyPr>
          <a:lstStyle/>
          <a:p>
            <a:r>
              <a:rPr lang="en-US" sz="3600" dirty="0">
                <a:latin typeface="Times New Roman" panose="02020603050405020304" pitchFamily="18" charset="0"/>
                <a:cs typeface="Times New Roman" panose="02020603050405020304" pitchFamily="18" charset="0"/>
              </a:rPr>
              <a:t>Identifying Reasons for Creating, </a:t>
            </a:r>
            <a:r>
              <a:rPr lang="en-US" sz="3600" dirty="0" smtClean="0">
                <a:latin typeface="Times New Roman" panose="02020603050405020304" pitchFamily="18" charset="0"/>
                <a:cs typeface="Times New Roman" panose="02020603050405020304" pitchFamily="18" charset="0"/>
              </a:rPr>
              <a:t>Bidding for, </a:t>
            </a:r>
            <a:r>
              <a:rPr lang="en-US" sz="3600" dirty="0">
                <a:latin typeface="Times New Roman" panose="02020603050405020304" pitchFamily="18" charset="0"/>
                <a:cs typeface="Times New Roman" panose="02020603050405020304" pitchFamily="18" charset="0"/>
              </a:rPr>
              <a:t>or Hosting an Event </a:t>
            </a:r>
          </a:p>
        </p:txBody>
      </p:sp>
      <p:sp>
        <p:nvSpPr>
          <p:cNvPr id="3" name="Content Placeholder 2"/>
          <p:cNvSpPr>
            <a:spLocks noGrp="1"/>
          </p:cNvSpPr>
          <p:nvPr>
            <p:ph idx="1"/>
          </p:nvPr>
        </p:nvSpPr>
        <p:spPr>
          <a:xfrm>
            <a:off x="457200" y="1591733"/>
            <a:ext cx="7057292" cy="4525963"/>
          </a:xfrm>
        </p:spPr>
        <p:txBody>
          <a:bodyPr>
            <a:noAutofit/>
          </a:bodyPr>
          <a:lstStyle/>
          <a:p>
            <a:r>
              <a:rPr lang="en-US" sz="2800" dirty="0" smtClean="0">
                <a:latin typeface="Times New Roman" panose="02020603050405020304" pitchFamily="18" charset="0"/>
                <a:cs typeface="Times New Roman" panose="02020603050405020304" pitchFamily="18" charset="0"/>
              </a:rPr>
              <a:t>Events </a:t>
            </a:r>
            <a:r>
              <a:rPr lang="en-US" sz="2800" dirty="0">
                <a:latin typeface="Times New Roman" panose="02020603050405020304" pitchFamily="18" charset="0"/>
                <a:cs typeface="Times New Roman" panose="02020603050405020304" pitchFamily="18" charset="0"/>
              </a:rPr>
              <a:t>are held for a variety of reasons</a:t>
            </a:r>
            <a:r>
              <a:rPr lang="en-US" sz="2800" dirty="0" smtClean="0">
                <a:latin typeface="Times New Roman" panose="02020603050405020304" pitchFamily="18" charset="0"/>
                <a:cs typeface="Times New Roman" panose="02020603050405020304" pitchFamily="18" charset="0"/>
              </a:rPr>
              <a:t>.</a:t>
            </a:r>
          </a:p>
          <a:p>
            <a:r>
              <a:rPr lang="en-US" sz="2800" dirty="0" smtClean="0">
                <a:latin typeface="Times New Roman" panose="02020603050405020304" pitchFamily="18" charset="0"/>
                <a:cs typeface="Times New Roman" panose="02020603050405020304" pitchFamily="18" charset="0"/>
              </a:rPr>
              <a:t>Some </a:t>
            </a:r>
            <a:r>
              <a:rPr lang="en-US" sz="2800" dirty="0">
                <a:latin typeface="Times New Roman" panose="02020603050405020304" pitchFamily="18" charset="0"/>
                <a:cs typeface="Times New Roman" panose="02020603050405020304" pitchFamily="18" charset="0"/>
              </a:rPr>
              <a:t>events are created to help a local economy, generate buzz about a new product or </a:t>
            </a:r>
            <a:r>
              <a:rPr lang="en-US" sz="2800" dirty="0" smtClean="0">
                <a:latin typeface="Times New Roman" panose="02020603050405020304" pitchFamily="18" charset="0"/>
                <a:cs typeface="Times New Roman" panose="02020603050405020304" pitchFamily="18" charset="0"/>
              </a:rPr>
              <a:t>sport &amp; fitness, </a:t>
            </a:r>
            <a:r>
              <a:rPr lang="en-US" sz="2800" dirty="0">
                <a:latin typeface="Times New Roman" panose="02020603050405020304" pitchFamily="18" charset="0"/>
                <a:cs typeface="Times New Roman" panose="02020603050405020304" pitchFamily="18" charset="0"/>
              </a:rPr>
              <a:t>or deliver benefits to sponsors/stakeholders</a:t>
            </a:r>
            <a:r>
              <a:rPr lang="en-US" sz="2800" dirty="0" smtClean="0">
                <a:latin typeface="Times New Roman" panose="02020603050405020304" pitchFamily="18" charset="0"/>
                <a:cs typeface="Times New Roman" panose="02020603050405020304" pitchFamily="18" charset="0"/>
              </a:rPr>
              <a:t>.</a:t>
            </a:r>
          </a:p>
          <a:p>
            <a:r>
              <a:rPr lang="en-US" sz="2800" dirty="0" smtClean="0">
                <a:latin typeface="Times New Roman" panose="02020603050405020304" pitchFamily="18" charset="0"/>
                <a:cs typeface="Times New Roman" panose="02020603050405020304" pitchFamily="18" charset="0"/>
              </a:rPr>
              <a:t>Events </a:t>
            </a:r>
            <a:r>
              <a:rPr lang="en-US" sz="2800" dirty="0">
                <a:latin typeface="Times New Roman" panose="02020603050405020304" pitchFamily="18" charset="0"/>
                <a:cs typeface="Times New Roman" panose="02020603050405020304" pitchFamily="18" charset="0"/>
              </a:rPr>
              <a:t>may be run in order to raise money for a charity or philanthropic organization</a:t>
            </a:r>
            <a:r>
              <a:rPr lang="en-US" sz="2800" dirty="0" smtClean="0">
                <a:latin typeface="Times New Roman" panose="02020603050405020304" pitchFamily="18" charset="0"/>
                <a:cs typeface="Times New Roman" panose="02020603050405020304" pitchFamily="18" charset="0"/>
              </a:rPr>
              <a:t>.</a:t>
            </a:r>
          </a:p>
          <a:p>
            <a:r>
              <a:rPr lang="en-US" sz="2800" dirty="0" smtClean="0">
                <a:latin typeface="Times New Roman" panose="02020603050405020304" pitchFamily="18" charset="0"/>
                <a:cs typeface="Times New Roman" panose="02020603050405020304" pitchFamily="18" charset="0"/>
              </a:rPr>
              <a:t>Events may be </a:t>
            </a:r>
            <a:r>
              <a:rPr lang="en-US" sz="2800" dirty="0">
                <a:latin typeface="Times New Roman" panose="02020603050405020304" pitchFamily="18" charset="0"/>
                <a:cs typeface="Times New Roman" panose="02020603050405020304" pitchFamily="18" charset="0"/>
              </a:rPr>
              <a:t>created for the purpose of generating revenue for the organization</a:t>
            </a:r>
            <a:r>
              <a:rPr lang="en-US" sz="2800" dirty="0" smtClean="0">
                <a:latin typeface="Times New Roman" panose="02020603050405020304" pitchFamily="18" charset="0"/>
                <a:cs typeface="Times New Roman" panose="02020603050405020304" pitchFamily="18" charset="0"/>
              </a:rPr>
              <a:t>.</a:t>
            </a:r>
          </a:p>
          <a:p>
            <a:r>
              <a:rPr lang="en-US" sz="2800" dirty="0" smtClean="0">
                <a:latin typeface="Times New Roman" panose="02020603050405020304" pitchFamily="18" charset="0"/>
                <a:cs typeface="Times New Roman" panose="02020603050405020304" pitchFamily="18" charset="0"/>
              </a:rPr>
              <a:t>There </a:t>
            </a:r>
            <a:r>
              <a:rPr lang="en-US" sz="2800" dirty="0">
                <a:latin typeface="Times New Roman" panose="02020603050405020304" pitchFamily="18" charset="0"/>
                <a:cs typeface="Times New Roman" panose="02020603050405020304" pitchFamily="18" charset="0"/>
              </a:rPr>
              <a:t>is the possibility that an event is created with multiple goals in mind</a:t>
            </a:r>
            <a:r>
              <a:rPr lang="en-US" sz="2800" dirty="0" smtClean="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914675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3696" y="0"/>
            <a:ext cx="6506705" cy="1062018"/>
          </a:xfrm>
        </p:spPr>
        <p:txBody>
          <a:bodyPr/>
          <a:lstStyle/>
          <a:p>
            <a:pPr algn="ctr"/>
            <a:r>
              <a:rPr lang="en-US" dirty="0" smtClean="0">
                <a:latin typeface="Times New Roman" panose="02020603050405020304" pitchFamily="18" charset="0"/>
                <a:cs typeface="Times New Roman" panose="02020603050405020304" pitchFamily="18" charset="0"/>
              </a:rPr>
              <a:t>SMART </a:t>
            </a:r>
            <a:r>
              <a:rPr lang="en-US" dirty="0">
                <a:latin typeface="Times New Roman" panose="02020603050405020304" pitchFamily="18" charset="0"/>
                <a:cs typeface="Times New Roman" panose="02020603050405020304" pitchFamily="18" charset="0"/>
              </a:rPr>
              <a:t>G</a:t>
            </a:r>
            <a:r>
              <a:rPr lang="en-US" dirty="0" smtClean="0">
                <a:latin typeface="Times New Roman" panose="02020603050405020304" pitchFamily="18" charset="0"/>
                <a:cs typeface="Times New Roman" panose="02020603050405020304" pitchFamily="18" charset="0"/>
              </a:rPr>
              <a:t>oals </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503696" y="821266"/>
            <a:ext cx="6935250" cy="4294677"/>
          </a:xfrm>
        </p:spPr>
        <p:txBody>
          <a:bodyPr>
            <a:noAutofit/>
          </a:bodyPr>
          <a:lstStyle/>
          <a:p>
            <a:r>
              <a:rPr lang="en-US" sz="2800" b="1" dirty="0" smtClean="0">
                <a:latin typeface="Times New Roman" panose="02020603050405020304" pitchFamily="18" charset="0"/>
                <a:cs typeface="Times New Roman" panose="02020603050405020304" pitchFamily="18" charset="0"/>
              </a:rPr>
              <a:t>S</a:t>
            </a:r>
            <a:r>
              <a:rPr lang="en-US" sz="2800" dirty="0" smtClean="0">
                <a:latin typeface="Times New Roman" panose="02020603050405020304" pitchFamily="18" charset="0"/>
                <a:cs typeface="Times New Roman" panose="02020603050405020304" pitchFamily="18" charset="0"/>
              </a:rPr>
              <a:t>pecific </a:t>
            </a:r>
            <a:r>
              <a:rPr lang="en-US" sz="2800" dirty="0">
                <a:latin typeface="Times New Roman" panose="02020603050405020304" pitchFamily="18" charset="0"/>
                <a:cs typeface="Times New Roman" panose="02020603050405020304" pitchFamily="18" charset="0"/>
              </a:rPr>
              <a:t>stands for goals that are well defined</a:t>
            </a:r>
            <a:r>
              <a:rPr lang="en-US" sz="2800" dirty="0" smtClean="0">
                <a:latin typeface="Times New Roman" panose="02020603050405020304" pitchFamily="18" charset="0"/>
                <a:cs typeface="Times New Roman" panose="02020603050405020304" pitchFamily="18" charset="0"/>
              </a:rPr>
              <a:t>.</a:t>
            </a:r>
          </a:p>
          <a:p>
            <a:r>
              <a:rPr lang="en-US" sz="2800" b="1" dirty="0" smtClean="0">
                <a:latin typeface="Times New Roman" panose="02020603050405020304" pitchFamily="18" charset="0"/>
                <a:cs typeface="Times New Roman" panose="02020603050405020304" pitchFamily="18" charset="0"/>
              </a:rPr>
              <a:t>M</a:t>
            </a:r>
            <a:r>
              <a:rPr lang="en-US" sz="2800" dirty="0" smtClean="0">
                <a:latin typeface="Times New Roman" panose="02020603050405020304" pitchFamily="18" charset="0"/>
                <a:cs typeface="Times New Roman" panose="02020603050405020304" pitchFamily="18" charset="0"/>
              </a:rPr>
              <a:t>easurable </a:t>
            </a:r>
            <a:r>
              <a:rPr lang="en-US" sz="2800" dirty="0">
                <a:latin typeface="Times New Roman" panose="02020603050405020304" pitchFamily="18" charset="0"/>
                <a:cs typeface="Times New Roman" panose="02020603050405020304" pitchFamily="18" charset="0"/>
              </a:rPr>
              <a:t>goals provide enough detail so the event manager may determine if the goal was achieved</a:t>
            </a:r>
            <a:r>
              <a:rPr lang="en-US" sz="2800" dirty="0" smtClean="0">
                <a:latin typeface="Times New Roman" panose="02020603050405020304" pitchFamily="18" charset="0"/>
                <a:cs typeface="Times New Roman" panose="02020603050405020304" pitchFamily="18" charset="0"/>
              </a:rPr>
              <a:t>.</a:t>
            </a:r>
          </a:p>
          <a:p>
            <a:r>
              <a:rPr lang="en-US" sz="2800" b="1" dirty="0" smtClean="0">
                <a:latin typeface="Times New Roman" panose="02020603050405020304" pitchFamily="18" charset="0"/>
                <a:cs typeface="Times New Roman" panose="02020603050405020304" pitchFamily="18" charset="0"/>
              </a:rPr>
              <a:t>A</a:t>
            </a:r>
            <a:r>
              <a:rPr lang="en-US" sz="2800" dirty="0" smtClean="0">
                <a:latin typeface="Times New Roman" panose="02020603050405020304" pitchFamily="18" charset="0"/>
                <a:cs typeface="Times New Roman" panose="02020603050405020304" pitchFamily="18" charset="0"/>
              </a:rPr>
              <a:t>ttainable </a:t>
            </a:r>
            <a:r>
              <a:rPr lang="en-US" sz="2800" dirty="0">
                <a:latin typeface="Times New Roman" panose="02020603050405020304" pitchFamily="18" charset="0"/>
                <a:cs typeface="Times New Roman" panose="02020603050405020304" pitchFamily="18" charset="0"/>
              </a:rPr>
              <a:t>means the goals listed are actually capable of being achieved</a:t>
            </a:r>
            <a:r>
              <a:rPr lang="en-US" sz="2800" dirty="0" smtClean="0">
                <a:latin typeface="Times New Roman" panose="02020603050405020304" pitchFamily="18" charset="0"/>
                <a:cs typeface="Times New Roman" panose="02020603050405020304" pitchFamily="18" charset="0"/>
              </a:rPr>
              <a:t>.</a:t>
            </a:r>
          </a:p>
          <a:p>
            <a:r>
              <a:rPr lang="en-US" sz="2800" b="1" dirty="0" smtClean="0">
                <a:latin typeface="Times New Roman" panose="02020603050405020304" pitchFamily="18" charset="0"/>
                <a:cs typeface="Times New Roman" panose="02020603050405020304" pitchFamily="18" charset="0"/>
              </a:rPr>
              <a:t>R</a:t>
            </a:r>
            <a:r>
              <a:rPr lang="en-US" sz="2800" dirty="0" smtClean="0">
                <a:latin typeface="Times New Roman" panose="02020603050405020304" pitchFamily="18" charset="0"/>
                <a:cs typeface="Times New Roman" panose="02020603050405020304" pitchFamily="18" charset="0"/>
              </a:rPr>
              <a:t>elevant </a:t>
            </a:r>
            <a:r>
              <a:rPr lang="en-US" sz="2800" dirty="0">
                <a:latin typeface="Times New Roman" panose="02020603050405020304" pitchFamily="18" charset="0"/>
                <a:cs typeface="Times New Roman" panose="02020603050405020304" pitchFamily="18" charset="0"/>
              </a:rPr>
              <a:t>goals make sense given the event that is being produced and resources available to the organizing team</a:t>
            </a:r>
            <a:r>
              <a:rPr lang="en-US" sz="2800" dirty="0" smtClean="0">
                <a:latin typeface="Times New Roman" panose="02020603050405020304" pitchFamily="18" charset="0"/>
                <a:cs typeface="Times New Roman" panose="02020603050405020304" pitchFamily="18" charset="0"/>
              </a:rPr>
              <a:t>.</a:t>
            </a:r>
          </a:p>
          <a:p>
            <a:r>
              <a:rPr lang="en-US" sz="2800" b="1" dirty="0" smtClean="0">
                <a:latin typeface="Times New Roman" panose="02020603050405020304" pitchFamily="18" charset="0"/>
                <a:cs typeface="Times New Roman" panose="02020603050405020304" pitchFamily="18" charset="0"/>
              </a:rPr>
              <a:t>T</a:t>
            </a:r>
            <a:r>
              <a:rPr lang="en-US" sz="2800" dirty="0" smtClean="0">
                <a:latin typeface="Times New Roman" panose="02020603050405020304" pitchFamily="18" charset="0"/>
                <a:cs typeface="Times New Roman" panose="02020603050405020304" pitchFamily="18" charset="0"/>
              </a:rPr>
              <a:t>ime-based </a:t>
            </a:r>
            <a:r>
              <a:rPr lang="en-US" sz="2800" dirty="0">
                <a:latin typeface="Times New Roman" panose="02020603050405020304" pitchFamily="18" charset="0"/>
                <a:cs typeface="Times New Roman" panose="02020603050405020304" pitchFamily="18" charset="0"/>
              </a:rPr>
              <a:t>goals have a time limit placed upon them</a:t>
            </a:r>
            <a:r>
              <a:rPr lang="en-US" sz="2800" dirty="0" smtClean="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8492571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43" y="165649"/>
            <a:ext cx="6412920" cy="833417"/>
          </a:xfrm>
        </p:spPr>
        <p:txBody>
          <a:bodyPr/>
          <a:lstStyle/>
          <a:p>
            <a:pPr algn="ctr"/>
            <a:r>
              <a:rPr lang="en-US" dirty="0" smtClean="0">
                <a:latin typeface="Times New Roman" panose="02020603050405020304" pitchFamily="18" charset="0"/>
                <a:cs typeface="Times New Roman" panose="02020603050405020304" pitchFamily="18" charset="0"/>
              </a:rPr>
              <a:t>Event Feasibility</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22342" y="999066"/>
            <a:ext cx="6935250" cy="4294677"/>
          </a:xfrm>
        </p:spPr>
        <p:txBody>
          <a:bodyPr>
            <a:noAutofit/>
          </a:bodyPr>
          <a:lstStyle/>
          <a:p>
            <a:pPr>
              <a:lnSpc>
                <a:spcPts val="3000"/>
              </a:lnSpc>
              <a:spcBef>
                <a:spcPts val="0"/>
              </a:spcBef>
            </a:pPr>
            <a:r>
              <a:rPr lang="en-US" sz="2800" dirty="0" smtClean="0">
                <a:latin typeface="Times New Roman" panose="02020603050405020304" pitchFamily="18" charset="0"/>
                <a:cs typeface="Times New Roman" panose="02020603050405020304" pitchFamily="18" charset="0"/>
              </a:rPr>
              <a:t>Event </a:t>
            </a:r>
            <a:r>
              <a:rPr lang="en-US" sz="2800" dirty="0">
                <a:latin typeface="Times New Roman" panose="02020603050405020304" pitchFamily="18" charset="0"/>
                <a:cs typeface="Times New Roman" panose="02020603050405020304" pitchFamily="18" charset="0"/>
              </a:rPr>
              <a:t>feasibility examines whether or not the event can be executed at the desired level given the resources at your </a:t>
            </a:r>
            <a:r>
              <a:rPr lang="en-US" sz="2800" dirty="0" smtClean="0">
                <a:latin typeface="Times New Roman" panose="02020603050405020304" pitchFamily="18" charset="0"/>
                <a:cs typeface="Times New Roman" panose="02020603050405020304" pitchFamily="18" charset="0"/>
              </a:rPr>
              <a:t>disposal.</a:t>
            </a:r>
          </a:p>
          <a:p>
            <a:pPr>
              <a:lnSpc>
                <a:spcPts val="3000"/>
              </a:lnSpc>
              <a:spcBef>
                <a:spcPts val="0"/>
              </a:spcBef>
            </a:pPr>
            <a:r>
              <a:rPr lang="en-US" sz="2800" dirty="0" smtClean="0">
                <a:latin typeface="Times New Roman" panose="02020603050405020304" pitchFamily="18" charset="0"/>
                <a:cs typeface="Times New Roman" panose="02020603050405020304" pitchFamily="18" charset="0"/>
              </a:rPr>
              <a:t>Examining </a:t>
            </a:r>
            <a:r>
              <a:rPr lang="en-US" sz="2800" dirty="0">
                <a:latin typeface="Times New Roman" panose="02020603050405020304" pitchFamily="18" charset="0"/>
                <a:cs typeface="Times New Roman" panose="02020603050405020304" pitchFamily="18" charset="0"/>
              </a:rPr>
              <a:t>the feasibility will also help the manager determine a budget for the event</a:t>
            </a:r>
            <a:r>
              <a:rPr lang="en-US" sz="2800" dirty="0" smtClean="0">
                <a:latin typeface="Times New Roman" panose="02020603050405020304" pitchFamily="18" charset="0"/>
                <a:cs typeface="Times New Roman" panose="02020603050405020304" pitchFamily="18" charset="0"/>
              </a:rPr>
              <a:t>.</a:t>
            </a:r>
          </a:p>
          <a:p>
            <a:pPr>
              <a:lnSpc>
                <a:spcPts val="3000"/>
              </a:lnSpc>
              <a:spcBef>
                <a:spcPts val="0"/>
              </a:spcBef>
            </a:pPr>
            <a:r>
              <a:rPr lang="en-US" sz="2800" dirty="0" smtClean="0">
                <a:latin typeface="Times New Roman" panose="02020603050405020304" pitchFamily="18" charset="0"/>
                <a:cs typeface="Times New Roman" panose="02020603050405020304" pitchFamily="18" charset="0"/>
              </a:rPr>
              <a:t>A </a:t>
            </a:r>
            <a:r>
              <a:rPr lang="en-US" sz="2800" dirty="0">
                <a:latin typeface="Times New Roman" panose="02020603050405020304" pitchFamily="18" charset="0"/>
                <a:cs typeface="Times New Roman" panose="02020603050405020304" pitchFamily="18" charset="0"/>
              </a:rPr>
              <a:t>feasibility study refers to the analysis of the potential event and assesses the strengths and weaknesses of this event</a:t>
            </a:r>
            <a:r>
              <a:rPr lang="en-US" sz="2800" dirty="0" smtClean="0">
                <a:latin typeface="Times New Roman" panose="02020603050405020304" pitchFamily="18" charset="0"/>
                <a:cs typeface="Times New Roman" panose="02020603050405020304" pitchFamily="18" charset="0"/>
              </a:rPr>
              <a:t>.</a:t>
            </a:r>
          </a:p>
          <a:p>
            <a:pPr lvl="1">
              <a:spcBef>
                <a:spcPts val="0"/>
              </a:spcBef>
            </a:pP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When </a:t>
            </a:r>
            <a:r>
              <a:rPr lang="en-US" dirty="0">
                <a:latin typeface="Times New Roman" panose="02020603050405020304" pitchFamily="18" charset="0"/>
                <a:cs typeface="Times New Roman" panose="02020603050405020304" pitchFamily="18" charset="0"/>
              </a:rPr>
              <a:t>conducting a feasibility study, the manager needs to hire the staff necessary to complete the study, plan how the study will be executed, implement the study, write up the results, and distribute the study</a:t>
            </a:r>
            <a:r>
              <a:rPr lang="en-US"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sp>
        <p:nvSpPr>
          <p:cNvPr id="4" name="TextBox 3"/>
          <p:cNvSpPr txBox="1"/>
          <p:nvPr/>
        </p:nvSpPr>
        <p:spPr>
          <a:xfrm>
            <a:off x="597877" y="5104010"/>
            <a:ext cx="6400800" cy="1477328"/>
          </a:xfrm>
          <a:prstGeom prst="rect">
            <a:avLst/>
          </a:prstGeom>
          <a:noFill/>
        </p:spPr>
        <p:txBody>
          <a:bodyPr wrap="square" rtlCol="0">
            <a:spAutoFit/>
          </a:bodyPr>
          <a:lstStyle/>
          <a:p>
            <a:r>
              <a:rPr lang="en-US" dirty="0" smtClean="0">
                <a:solidFill>
                  <a:srgbClr val="FF0000"/>
                </a:solidFill>
                <a:latin typeface="Times New Roman" panose="02020603050405020304" pitchFamily="18" charset="0"/>
                <a:cs typeface="Times New Roman" panose="02020603050405020304" pitchFamily="18" charset="0"/>
              </a:rPr>
              <a:t>Read </a:t>
            </a:r>
            <a:r>
              <a:rPr lang="en-US" dirty="0" smtClean="0">
                <a:solidFill>
                  <a:srgbClr val="FF0000"/>
                </a:solidFill>
                <a:latin typeface="Times New Roman" panose="02020603050405020304" pitchFamily="18" charset="0"/>
                <a:cs typeface="Times New Roman" panose="02020603050405020304" pitchFamily="18" charset="0"/>
              </a:rPr>
              <a:t>Chapter 3 </a:t>
            </a:r>
            <a:r>
              <a:rPr lang="en-US" dirty="0" smtClean="0">
                <a:solidFill>
                  <a:srgbClr val="FF0000"/>
                </a:solidFill>
                <a:latin typeface="Times New Roman" panose="02020603050405020304" pitchFamily="18" charset="0"/>
                <a:cs typeface="Times New Roman" panose="02020603050405020304" pitchFamily="18" charset="0"/>
              </a:rPr>
              <a:t>from</a:t>
            </a:r>
            <a:r>
              <a:rPr lang="en-US" dirty="0">
                <a:latin typeface="Times New Roman" panose="02020603050405020304" pitchFamily="18" charset="0"/>
                <a:cs typeface="Times New Roman" panose="02020603050405020304" pitchFamily="18" charset="0"/>
              </a:rPr>
              <a:t> </a:t>
            </a:r>
            <a:r>
              <a:rPr lang="en-US" i="1" dirty="0" smtClean="0">
                <a:latin typeface="Times New Roman" panose="02020603050405020304" pitchFamily="18" charset="0"/>
                <a:cs typeface="Times New Roman" panose="02020603050405020304" pitchFamily="18" charset="0"/>
              </a:rPr>
              <a:t>Managing </a:t>
            </a:r>
            <a:r>
              <a:rPr lang="en-US" i="1" dirty="0">
                <a:latin typeface="Times New Roman" panose="02020603050405020304" pitchFamily="18" charset="0"/>
                <a:cs typeface="Times New Roman" panose="02020603050405020304" pitchFamily="18" charset="0"/>
              </a:rPr>
              <a:t>sport </a:t>
            </a:r>
            <a:r>
              <a:rPr lang="en-US" i="1" dirty="0" smtClean="0">
                <a:latin typeface="Times New Roman" panose="02020603050405020304" pitchFamily="18" charset="0"/>
                <a:cs typeface="Times New Roman" panose="02020603050405020304" pitchFamily="18" charset="0"/>
              </a:rPr>
              <a:t>Facilities </a:t>
            </a:r>
            <a:r>
              <a:rPr lang="en-US" i="1" dirty="0">
                <a:latin typeface="Times New Roman" panose="02020603050405020304" pitchFamily="18" charset="0"/>
                <a:cs typeface="Times New Roman" panose="02020603050405020304" pitchFamily="18" charset="0"/>
              </a:rPr>
              <a:t>and Major Events</a:t>
            </a:r>
            <a:r>
              <a:rPr lang="en-US" dirty="0">
                <a:latin typeface="Times New Roman" panose="02020603050405020304" pitchFamily="18" charset="0"/>
                <a:cs typeface="Times New Roman" panose="02020603050405020304" pitchFamily="18" charset="0"/>
              </a:rPr>
              <a:t> by </a:t>
            </a:r>
            <a:r>
              <a:rPr lang="en-US" dirty="0" err="1">
                <a:latin typeface="Times New Roman" panose="02020603050405020304" pitchFamily="18" charset="0"/>
                <a:cs typeface="Times New Roman" panose="02020603050405020304" pitchFamily="18" charset="0"/>
              </a:rPr>
              <a:t>Westerbeek</a:t>
            </a:r>
            <a:r>
              <a:rPr lang="en-US" dirty="0">
                <a:latin typeface="Times New Roman" panose="02020603050405020304" pitchFamily="18" charset="0"/>
                <a:cs typeface="Times New Roman" panose="02020603050405020304" pitchFamily="18" charset="0"/>
              </a:rPr>
              <a:t> et al, 2005</a:t>
            </a:r>
            <a:r>
              <a:rPr lang="en-US" dirty="0">
                <a:solidFill>
                  <a:srgbClr val="FF0000"/>
                </a:solidFill>
                <a:latin typeface="Times New Roman" panose="02020603050405020304" pitchFamily="18" charset="0"/>
                <a:cs typeface="Times New Roman" panose="02020603050405020304" pitchFamily="18" charset="0"/>
              </a:rPr>
              <a:t>. </a:t>
            </a:r>
            <a:r>
              <a:rPr lang="en-US" dirty="0" smtClean="0">
                <a:solidFill>
                  <a:srgbClr val="FF0000"/>
                </a:solidFill>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Focus on The Need for feasibility studies, Strategic scoping of the event or facility project, Market research, Competitive analysis, and Financial analysis and projection.</a:t>
            </a:r>
            <a:r>
              <a:rPr lang="en-US" dirty="0" smtClean="0">
                <a:solidFill>
                  <a:srgbClr val="FF0000"/>
                </a:solidFill>
                <a:latin typeface="Times New Roman" panose="02020603050405020304" pitchFamily="18" charset="0"/>
                <a:cs typeface="Times New Roman" panose="02020603050405020304" pitchFamily="18" charset="0"/>
              </a:rPr>
              <a:t> </a:t>
            </a:r>
            <a:endParaRPr lang="en-US" dirty="0">
              <a:solidFill>
                <a:srgbClr val="FF0000"/>
              </a:solidFill>
              <a:latin typeface="Times New Roman" panose="02020603050405020304" pitchFamily="18" charset="0"/>
              <a:cs typeface="Times New Roman" panose="02020603050405020304" pitchFamily="18" charset="0"/>
            </a:endParaRPr>
          </a:p>
        </p:txBody>
      </p:sp>
      <p:sp>
        <p:nvSpPr>
          <p:cNvPr id="5" name="TextBox 4"/>
          <p:cNvSpPr txBox="1"/>
          <p:nvPr/>
        </p:nvSpPr>
        <p:spPr>
          <a:xfrm>
            <a:off x="1969477" y="4763191"/>
            <a:ext cx="3657600" cy="553998"/>
          </a:xfrm>
          <a:prstGeom prst="rect">
            <a:avLst/>
          </a:prstGeom>
          <a:noFill/>
        </p:spPr>
        <p:txBody>
          <a:bodyPr wrap="square" rtlCol="0">
            <a:spAutoFit/>
          </a:bodyPr>
          <a:lstStyle/>
          <a:p>
            <a:pPr algn="ctr"/>
            <a:r>
              <a:rPr lang="en-US" sz="3000" dirty="0" smtClean="0">
                <a:solidFill>
                  <a:srgbClr val="FF0000"/>
                </a:solidFill>
                <a:latin typeface="Times New Roman" panose="02020603050405020304" pitchFamily="18" charset="0"/>
                <a:cs typeface="Times New Roman" panose="02020603050405020304" pitchFamily="18" charset="0"/>
              </a:rPr>
              <a:t>Assignment</a:t>
            </a:r>
            <a:endParaRPr lang="en-US" sz="30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7647154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latin typeface="Times New Roman" panose="02020603050405020304" pitchFamily="18" charset="0"/>
                <a:cs typeface="Times New Roman" panose="02020603050405020304" pitchFamily="18" charset="0"/>
              </a:rPr>
              <a:t>The Bid Process</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515814" y="1270000"/>
            <a:ext cx="6822831" cy="3880773"/>
          </a:xfrm>
        </p:spPr>
        <p:txBody>
          <a:bodyPr>
            <a:noAutofit/>
          </a:bodyPr>
          <a:lstStyle/>
          <a:p>
            <a:r>
              <a:rPr lang="en-US" sz="2800" dirty="0" smtClean="0">
                <a:latin typeface="Times New Roman" panose="02020603050405020304" pitchFamily="18" charset="0"/>
                <a:cs typeface="Times New Roman" panose="02020603050405020304" pitchFamily="18" charset="0"/>
              </a:rPr>
              <a:t>A </a:t>
            </a:r>
            <a:r>
              <a:rPr lang="en-US" sz="2800" dirty="0">
                <a:latin typeface="Times New Roman" panose="02020603050405020304" pitchFamily="18" charset="0"/>
                <a:cs typeface="Times New Roman" panose="02020603050405020304" pitchFamily="18" charset="0"/>
              </a:rPr>
              <a:t>bid is a competitive process in which the objective is to win the right to organize a specific </a:t>
            </a:r>
            <a:r>
              <a:rPr lang="en-US" sz="2800" dirty="0" smtClean="0">
                <a:latin typeface="Times New Roman" panose="02020603050405020304" pitchFamily="18" charset="0"/>
                <a:cs typeface="Times New Roman" panose="02020603050405020304" pitchFamily="18" charset="0"/>
              </a:rPr>
              <a:t>sport &amp; fitness </a:t>
            </a:r>
            <a:r>
              <a:rPr lang="en-US" sz="2800" dirty="0">
                <a:latin typeface="Times New Roman" panose="02020603050405020304" pitchFamily="18" charset="0"/>
                <a:cs typeface="Times New Roman" panose="02020603050405020304" pitchFamily="18" charset="0"/>
              </a:rPr>
              <a:t>event</a:t>
            </a:r>
            <a:r>
              <a:rPr lang="en-US" sz="2800" dirty="0" smtClean="0">
                <a:latin typeface="Times New Roman" panose="02020603050405020304" pitchFamily="18" charset="0"/>
                <a:cs typeface="Times New Roman" panose="02020603050405020304" pitchFamily="18" charset="0"/>
              </a:rPr>
              <a:t>.</a:t>
            </a:r>
          </a:p>
          <a:p>
            <a:r>
              <a:rPr lang="en-US" sz="2800" dirty="0" smtClean="0">
                <a:latin typeface="Times New Roman" panose="02020603050405020304" pitchFamily="18" charset="0"/>
                <a:cs typeface="Times New Roman" panose="02020603050405020304" pitchFamily="18" charset="0"/>
              </a:rPr>
              <a:t>Event </a:t>
            </a:r>
            <a:r>
              <a:rPr lang="en-US" sz="2800" dirty="0">
                <a:latin typeface="Times New Roman" panose="02020603050405020304" pitchFamily="18" charset="0"/>
                <a:cs typeface="Times New Roman" panose="02020603050405020304" pitchFamily="18" charset="0"/>
              </a:rPr>
              <a:t>owners, or rights holders, are the individuals or governing body that control the event</a:t>
            </a:r>
            <a:r>
              <a:rPr lang="en-US" sz="2800" dirty="0" smtClean="0">
                <a:latin typeface="Times New Roman" panose="02020603050405020304" pitchFamily="18" charset="0"/>
                <a:cs typeface="Times New Roman" panose="02020603050405020304" pitchFamily="18" charset="0"/>
              </a:rPr>
              <a:t>.</a:t>
            </a:r>
          </a:p>
          <a:p>
            <a:r>
              <a:rPr lang="en-US" sz="2800" dirty="0" smtClean="0">
                <a:latin typeface="Times New Roman" panose="02020603050405020304" pitchFamily="18" charset="0"/>
                <a:cs typeface="Times New Roman" panose="02020603050405020304" pitchFamily="18" charset="0"/>
              </a:rPr>
              <a:t>The </a:t>
            </a:r>
            <a:r>
              <a:rPr lang="en-US" sz="2800" dirty="0">
                <a:latin typeface="Times New Roman" panose="02020603050405020304" pitchFamily="18" charset="0"/>
                <a:cs typeface="Times New Roman" panose="02020603050405020304" pitchFamily="18" charset="0"/>
              </a:rPr>
              <a:t>rights holders are the individuals or groups of people who will ultimately make the decision as to who has successfully won the bid (the right to produce the event)</a:t>
            </a:r>
            <a:r>
              <a:rPr lang="en-US" sz="2800" dirty="0" smtClean="0">
                <a:latin typeface="Times New Roman" panose="02020603050405020304" pitchFamily="18" charset="0"/>
                <a:cs typeface="Times New Roman" panose="02020603050405020304" pitchFamily="18" charset="0"/>
              </a:rPr>
              <a:t>.</a:t>
            </a:r>
          </a:p>
          <a:p>
            <a:r>
              <a:rPr lang="en-US" sz="2800" dirty="0" smtClean="0">
                <a:latin typeface="Times New Roman" panose="02020603050405020304" pitchFamily="18" charset="0"/>
                <a:cs typeface="Times New Roman" panose="02020603050405020304" pitchFamily="18" charset="0"/>
              </a:rPr>
              <a:t>Not </a:t>
            </a:r>
            <a:r>
              <a:rPr lang="en-US" sz="2800" dirty="0">
                <a:latin typeface="Times New Roman" panose="02020603050405020304" pitchFamily="18" charset="0"/>
                <a:cs typeface="Times New Roman" panose="02020603050405020304" pitchFamily="18" charset="0"/>
              </a:rPr>
              <a:t>all bid processes are the same</a:t>
            </a:r>
            <a:r>
              <a:rPr lang="en-US" sz="2800" dirty="0" smtClean="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7599954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0933" y="279401"/>
            <a:ext cx="6657406" cy="558800"/>
          </a:xfrm>
        </p:spPr>
        <p:txBody>
          <a:bodyPr>
            <a:normAutofit fontScale="90000"/>
          </a:bodyPr>
          <a:lstStyle/>
          <a:p>
            <a:pPr algn="ctr"/>
            <a:r>
              <a:rPr lang="en-US" dirty="0" smtClean="0">
                <a:latin typeface="Times New Roman" panose="02020603050405020304" pitchFamily="18" charset="0"/>
                <a:cs typeface="Times New Roman" panose="02020603050405020304" pitchFamily="18" charset="0"/>
              </a:rPr>
              <a:t>Economic Impact</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70933" y="939801"/>
            <a:ext cx="7102882" cy="5320322"/>
          </a:xfrm>
        </p:spPr>
        <p:txBody>
          <a:bodyPr>
            <a:noAutofit/>
          </a:bodyPr>
          <a:lstStyle/>
          <a:p>
            <a:pPr>
              <a:lnSpc>
                <a:spcPts val="2600"/>
              </a:lnSpc>
              <a:spcBef>
                <a:spcPts val="0"/>
              </a:spcBef>
            </a:pPr>
            <a:r>
              <a:rPr lang="en-US" sz="2800" dirty="0" smtClean="0">
                <a:latin typeface="Times New Roman" panose="02020603050405020304" pitchFamily="18" charset="0"/>
                <a:cs typeface="Times New Roman" panose="02020603050405020304" pitchFamily="18" charset="0"/>
              </a:rPr>
              <a:t>Economic </a:t>
            </a:r>
            <a:r>
              <a:rPr lang="en-US" sz="2800" dirty="0">
                <a:latin typeface="Times New Roman" panose="02020603050405020304" pitchFamily="18" charset="0"/>
                <a:cs typeface="Times New Roman" panose="02020603050405020304" pitchFamily="18" charset="0"/>
              </a:rPr>
              <a:t>impact is the amount of new money entering a region that can be attributed to a </a:t>
            </a:r>
            <a:r>
              <a:rPr lang="en-US" sz="2800" dirty="0" smtClean="0">
                <a:latin typeface="Times New Roman" panose="02020603050405020304" pitchFamily="18" charset="0"/>
                <a:cs typeface="Times New Roman" panose="02020603050405020304" pitchFamily="18" charset="0"/>
              </a:rPr>
              <a:t>sport &amp; fitness </a:t>
            </a:r>
            <a:r>
              <a:rPr lang="en-US" sz="2800" dirty="0">
                <a:latin typeface="Times New Roman" panose="02020603050405020304" pitchFamily="18" charset="0"/>
                <a:cs typeface="Times New Roman" panose="02020603050405020304" pitchFamily="18" charset="0"/>
              </a:rPr>
              <a:t>event or </a:t>
            </a:r>
            <a:r>
              <a:rPr lang="en-US" sz="2800" dirty="0" smtClean="0">
                <a:latin typeface="Times New Roman" panose="02020603050405020304" pitchFamily="18" charset="0"/>
                <a:cs typeface="Times New Roman" panose="02020603050405020304" pitchFamily="18" charset="0"/>
              </a:rPr>
              <a:t>facility.</a:t>
            </a:r>
          </a:p>
          <a:p>
            <a:pPr marL="0" indent="0">
              <a:lnSpc>
                <a:spcPts val="2600"/>
              </a:lnSpc>
              <a:spcBef>
                <a:spcPts val="0"/>
              </a:spcBef>
              <a:buNone/>
            </a:pPr>
            <a:endParaRPr lang="en-US" sz="2800" dirty="0" smtClean="0">
              <a:latin typeface="Times New Roman" panose="02020603050405020304" pitchFamily="18" charset="0"/>
              <a:cs typeface="Times New Roman" panose="02020603050405020304" pitchFamily="18" charset="0"/>
            </a:endParaRPr>
          </a:p>
          <a:p>
            <a:pPr>
              <a:lnSpc>
                <a:spcPts val="2600"/>
              </a:lnSpc>
              <a:spcBef>
                <a:spcPts val="0"/>
              </a:spcBef>
            </a:pPr>
            <a:r>
              <a:rPr lang="en-US" sz="2800" dirty="0" smtClean="0">
                <a:latin typeface="Times New Roman" panose="02020603050405020304" pitchFamily="18" charset="0"/>
                <a:cs typeface="Times New Roman" panose="02020603050405020304" pitchFamily="18" charset="0"/>
              </a:rPr>
              <a:t>The </a:t>
            </a:r>
            <a:r>
              <a:rPr lang="en-US" sz="2800" dirty="0">
                <a:latin typeface="Times New Roman" panose="02020603050405020304" pitchFamily="18" charset="0"/>
                <a:cs typeface="Times New Roman" panose="02020603050405020304" pitchFamily="18" charset="0"/>
              </a:rPr>
              <a:t>economic impacts of spending are composed of direct, indirect, and induced effects</a:t>
            </a:r>
            <a:r>
              <a:rPr lang="en-US" sz="2800" dirty="0" smtClean="0">
                <a:latin typeface="Times New Roman" panose="02020603050405020304" pitchFamily="18" charset="0"/>
                <a:cs typeface="Times New Roman" panose="02020603050405020304" pitchFamily="18" charset="0"/>
              </a:rPr>
              <a:t>.</a:t>
            </a:r>
          </a:p>
          <a:p>
            <a:pPr lvl="1">
              <a:spcBef>
                <a:spcPts val="0"/>
              </a:spcBef>
            </a:pPr>
            <a:r>
              <a:rPr lang="en-US" sz="1800" dirty="0">
                <a:latin typeface="Times New Roman" panose="02020603050405020304" pitchFamily="18" charset="0"/>
                <a:cs typeface="Times New Roman" panose="02020603050405020304" pitchFamily="18" charset="0"/>
              </a:rPr>
              <a:t> </a:t>
            </a:r>
            <a:r>
              <a:rPr lang="en-US" sz="1800" dirty="0" smtClean="0">
                <a:latin typeface="Times New Roman" panose="02020603050405020304" pitchFamily="18" charset="0"/>
                <a:cs typeface="Times New Roman" panose="02020603050405020304" pitchFamily="18" charset="0"/>
              </a:rPr>
              <a:t>	</a:t>
            </a:r>
            <a:r>
              <a:rPr lang="en-US" sz="1800" b="1" dirty="0" smtClean="0">
                <a:latin typeface="Times New Roman" panose="02020603050405020304" pitchFamily="18" charset="0"/>
                <a:cs typeface="Times New Roman" panose="02020603050405020304" pitchFamily="18" charset="0"/>
              </a:rPr>
              <a:t>Direct </a:t>
            </a:r>
            <a:r>
              <a:rPr lang="en-US" sz="1800" b="1" dirty="0">
                <a:latin typeface="Times New Roman" panose="02020603050405020304" pitchFamily="18" charset="0"/>
                <a:cs typeface="Times New Roman" panose="02020603050405020304" pitchFamily="18" charset="0"/>
              </a:rPr>
              <a:t>effects </a:t>
            </a:r>
            <a:r>
              <a:rPr lang="en-US" sz="1800" dirty="0">
                <a:latin typeface="Times New Roman" panose="02020603050405020304" pitchFamily="18" charset="0"/>
                <a:cs typeface="Times New Roman" panose="02020603050405020304" pitchFamily="18" charset="0"/>
              </a:rPr>
              <a:t>of economic impact include the need to meet the increased demand of visitors for goods and services through actual dollars spent in the local community</a:t>
            </a:r>
            <a:r>
              <a:rPr lang="en-US" sz="1800" dirty="0" smtClean="0">
                <a:latin typeface="Times New Roman" panose="02020603050405020304" pitchFamily="18" charset="0"/>
                <a:cs typeface="Times New Roman" panose="02020603050405020304" pitchFamily="18" charset="0"/>
              </a:rPr>
              <a:t>.</a:t>
            </a:r>
          </a:p>
          <a:p>
            <a:pPr lvl="1">
              <a:spcBef>
                <a:spcPts val="0"/>
              </a:spcBef>
            </a:pPr>
            <a:r>
              <a:rPr lang="en-US" sz="1800" dirty="0">
                <a:latin typeface="Times New Roman" panose="02020603050405020304" pitchFamily="18" charset="0"/>
                <a:cs typeface="Times New Roman" panose="02020603050405020304" pitchFamily="18" charset="0"/>
              </a:rPr>
              <a:t> </a:t>
            </a:r>
            <a:r>
              <a:rPr lang="en-US" sz="1800" dirty="0" smtClean="0">
                <a:latin typeface="Times New Roman" panose="02020603050405020304" pitchFamily="18" charset="0"/>
                <a:cs typeface="Times New Roman" panose="02020603050405020304" pitchFamily="18" charset="0"/>
              </a:rPr>
              <a:t>	</a:t>
            </a:r>
            <a:r>
              <a:rPr lang="en-US" sz="1800" b="1" dirty="0" smtClean="0">
                <a:latin typeface="Times New Roman" panose="02020603050405020304" pitchFamily="18" charset="0"/>
                <a:cs typeface="Times New Roman" panose="02020603050405020304" pitchFamily="18" charset="0"/>
              </a:rPr>
              <a:t>Indirect </a:t>
            </a:r>
            <a:r>
              <a:rPr lang="en-US" sz="1800" b="1" dirty="0">
                <a:latin typeface="Times New Roman" panose="02020603050405020304" pitchFamily="18" charset="0"/>
                <a:cs typeface="Times New Roman" panose="02020603050405020304" pitchFamily="18" charset="0"/>
              </a:rPr>
              <a:t>effects </a:t>
            </a:r>
            <a:r>
              <a:rPr lang="en-US" sz="1800" dirty="0">
                <a:latin typeface="Times New Roman" panose="02020603050405020304" pitchFamily="18" charset="0"/>
                <a:cs typeface="Times New Roman" panose="02020603050405020304" pitchFamily="18" charset="0"/>
              </a:rPr>
              <a:t>of economic impact refer to the recirculation of the patrons' dollars that were generated through the direct effects</a:t>
            </a:r>
            <a:r>
              <a:rPr lang="en-US" sz="1800" dirty="0" smtClean="0">
                <a:latin typeface="Times New Roman" panose="02020603050405020304" pitchFamily="18" charset="0"/>
                <a:cs typeface="Times New Roman" panose="02020603050405020304" pitchFamily="18" charset="0"/>
              </a:rPr>
              <a:t>.</a:t>
            </a:r>
          </a:p>
          <a:p>
            <a:pPr lvl="1">
              <a:spcBef>
                <a:spcPts val="0"/>
              </a:spcBef>
            </a:pPr>
            <a:r>
              <a:rPr lang="en-US" sz="1800" dirty="0" smtClean="0">
                <a:latin typeface="Times New Roman" panose="02020603050405020304" pitchFamily="18" charset="0"/>
                <a:cs typeface="Times New Roman" panose="02020603050405020304" pitchFamily="18" charset="0"/>
              </a:rPr>
              <a:t> 	</a:t>
            </a:r>
            <a:r>
              <a:rPr lang="en-US" sz="1800" b="1" dirty="0" smtClean="0">
                <a:latin typeface="Times New Roman" panose="02020603050405020304" pitchFamily="18" charset="0"/>
                <a:cs typeface="Times New Roman" panose="02020603050405020304" pitchFamily="18" charset="0"/>
              </a:rPr>
              <a:t>Induced </a:t>
            </a:r>
            <a:r>
              <a:rPr lang="en-US" sz="1800" b="1" dirty="0">
                <a:latin typeface="Times New Roman" panose="02020603050405020304" pitchFamily="18" charset="0"/>
                <a:cs typeface="Times New Roman" panose="02020603050405020304" pitchFamily="18" charset="0"/>
              </a:rPr>
              <a:t>effects </a:t>
            </a:r>
            <a:r>
              <a:rPr lang="en-US" sz="1800" dirty="0">
                <a:latin typeface="Times New Roman" panose="02020603050405020304" pitchFamily="18" charset="0"/>
                <a:cs typeface="Times New Roman" panose="02020603050405020304" pitchFamily="18" charset="0"/>
              </a:rPr>
              <a:t>refer to the increase in employment, employment opportunities, and household income that result from the economic activity from the direct and indirect </a:t>
            </a:r>
            <a:r>
              <a:rPr lang="en-US" sz="1800" dirty="0" smtClean="0">
                <a:latin typeface="Times New Roman" panose="02020603050405020304" pitchFamily="18" charset="0"/>
                <a:cs typeface="Times New Roman" panose="02020603050405020304" pitchFamily="18" charset="0"/>
              </a:rPr>
              <a:t>effects.</a:t>
            </a:r>
            <a:endParaRPr lang="en-US"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3121376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F</a:t>
            </a:r>
            <a:r>
              <a:rPr lang="en-US" dirty="0" smtClean="0">
                <a:latin typeface="Times New Roman" panose="02020603050405020304" pitchFamily="18" charset="0"/>
                <a:cs typeface="Times New Roman" panose="02020603050405020304" pitchFamily="18" charset="0"/>
              </a:rPr>
              <a:t>ive </a:t>
            </a:r>
            <a:r>
              <a:rPr lang="en-US" dirty="0">
                <a:latin typeface="Times New Roman" panose="02020603050405020304" pitchFamily="18" charset="0"/>
                <a:cs typeface="Times New Roman" panose="02020603050405020304" pitchFamily="18" charset="0"/>
              </a:rPr>
              <a:t>M</a:t>
            </a:r>
            <a:r>
              <a:rPr lang="en-US" dirty="0" smtClean="0">
                <a:latin typeface="Times New Roman" panose="02020603050405020304" pitchFamily="18" charset="0"/>
                <a:cs typeface="Times New Roman" panose="02020603050405020304" pitchFamily="18" charset="0"/>
              </a:rPr>
              <a:t>ain </a:t>
            </a:r>
            <a:r>
              <a:rPr lang="en-US" dirty="0">
                <a:latin typeface="Times New Roman" panose="02020603050405020304" pitchFamily="18" charset="0"/>
                <a:cs typeface="Times New Roman" panose="02020603050405020304" pitchFamily="18" charset="0"/>
              </a:rPr>
              <a:t>T</a:t>
            </a:r>
            <a:r>
              <a:rPr lang="en-US" dirty="0" smtClean="0">
                <a:latin typeface="Times New Roman" panose="02020603050405020304" pitchFamily="18" charset="0"/>
                <a:cs typeface="Times New Roman" panose="02020603050405020304" pitchFamily="18" charset="0"/>
              </a:rPr>
              <a:t>ypes </a:t>
            </a:r>
            <a:r>
              <a:rPr lang="en-US" dirty="0">
                <a:latin typeface="Times New Roman" panose="02020603050405020304" pitchFamily="18" charset="0"/>
                <a:cs typeface="Times New Roman" panose="02020603050405020304" pitchFamily="18" charset="0"/>
              </a:rPr>
              <a:t>of </a:t>
            </a:r>
            <a:r>
              <a:rPr lang="en-US" dirty="0" smtClean="0">
                <a:latin typeface="Times New Roman" panose="02020603050405020304" pitchFamily="18" charset="0"/>
                <a:cs typeface="Times New Roman" panose="02020603050405020304" pitchFamily="18" charset="0"/>
              </a:rPr>
              <a:t>Events </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609598" y="1504098"/>
            <a:ext cx="6347714" cy="3880773"/>
          </a:xfrm>
        </p:spPr>
        <p:txBody>
          <a:bodyPr>
            <a:normAutofit/>
          </a:bodyPr>
          <a:lstStyle/>
          <a:p>
            <a:pPr lvl="0"/>
            <a:r>
              <a:rPr lang="en-US" sz="2800" dirty="0" smtClean="0">
                <a:latin typeface="Times New Roman" panose="02020603050405020304" pitchFamily="18" charset="0"/>
                <a:cs typeface="Times New Roman" panose="02020603050405020304" pitchFamily="18" charset="0"/>
              </a:rPr>
              <a:t>Mega-events</a:t>
            </a:r>
            <a:endParaRPr lang="en-US" sz="2800" dirty="0">
              <a:latin typeface="Times New Roman" panose="02020603050405020304" pitchFamily="18" charset="0"/>
              <a:cs typeface="Times New Roman" panose="02020603050405020304" pitchFamily="18" charset="0"/>
            </a:endParaRPr>
          </a:p>
          <a:p>
            <a:pPr lvl="0"/>
            <a:r>
              <a:rPr lang="en-US" sz="2800" dirty="0" smtClean="0">
                <a:latin typeface="Times New Roman" panose="02020603050405020304" pitchFamily="18" charset="0"/>
                <a:cs typeface="Times New Roman" panose="02020603050405020304" pitchFamily="18" charset="0"/>
              </a:rPr>
              <a:t>Recurring events</a:t>
            </a:r>
          </a:p>
          <a:p>
            <a:pPr lvl="0"/>
            <a:r>
              <a:rPr lang="en-US" sz="2800" dirty="0" smtClean="0">
                <a:latin typeface="Times New Roman" panose="02020603050405020304" pitchFamily="18" charset="0"/>
                <a:cs typeface="Times New Roman" panose="02020603050405020304" pitchFamily="18" charset="0"/>
              </a:rPr>
              <a:t>Traveling events</a:t>
            </a:r>
          </a:p>
          <a:p>
            <a:pPr lvl="0"/>
            <a:r>
              <a:rPr lang="en-US" sz="2800" dirty="0" smtClean="0">
                <a:latin typeface="Times New Roman" panose="02020603050405020304" pitchFamily="18" charset="0"/>
                <a:cs typeface="Times New Roman" panose="02020603050405020304" pitchFamily="18" charset="0"/>
              </a:rPr>
              <a:t>Ancillary events</a:t>
            </a:r>
          </a:p>
          <a:p>
            <a:r>
              <a:rPr lang="en-US" sz="2800" dirty="0" smtClean="0">
                <a:latin typeface="Times New Roman" panose="02020603050405020304" pitchFamily="18" charset="0"/>
                <a:cs typeface="Times New Roman" panose="02020603050405020304" pitchFamily="18" charset="0"/>
              </a:rPr>
              <a:t>Community </a:t>
            </a:r>
            <a:r>
              <a:rPr lang="en-US" sz="2800" dirty="0">
                <a:latin typeface="Times New Roman" panose="02020603050405020304" pitchFamily="18" charset="0"/>
                <a:cs typeface="Times New Roman" panose="02020603050405020304" pitchFamily="18" charset="0"/>
              </a:rPr>
              <a:t>events </a:t>
            </a:r>
          </a:p>
        </p:txBody>
      </p:sp>
    </p:spTree>
    <p:extLst>
      <p:ext uri="{BB962C8B-B14F-4D97-AF65-F5344CB8AC3E}">
        <p14:creationId xmlns:p14="http://schemas.microsoft.com/office/powerpoint/2010/main" val="3202355774"/>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1666</TotalTime>
  <Words>1437</Words>
  <Application>Microsoft Office PowerPoint</Application>
  <PresentationFormat>On-screen Show (4:3)</PresentationFormat>
  <Paragraphs>98</Paragraphs>
  <Slides>19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Times New Roman</vt:lpstr>
      <vt:lpstr>Trebuchet MS</vt:lpstr>
      <vt:lpstr>Wingdings 3</vt:lpstr>
      <vt:lpstr>Facet</vt:lpstr>
      <vt:lpstr>Bidding and planning for events</vt:lpstr>
      <vt:lpstr>Objectives</vt:lpstr>
      <vt:lpstr>Executing Events</vt:lpstr>
      <vt:lpstr>Identifying Reasons for Creating, Bidding for, or Hosting an Event </vt:lpstr>
      <vt:lpstr>SMART Goals </vt:lpstr>
      <vt:lpstr>Event Feasibility</vt:lpstr>
      <vt:lpstr>The Bid Process</vt:lpstr>
      <vt:lpstr>Economic Impact</vt:lpstr>
      <vt:lpstr>Five Main Types of Events </vt:lpstr>
      <vt:lpstr>Types of Events: Mega-Events</vt:lpstr>
      <vt:lpstr>Types of Events: Recurring Events</vt:lpstr>
      <vt:lpstr>Types of Events: Traveling Events</vt:lpstr>
      <vt:lpstr>Types of Events: Ancillary Events</vt:lpstr>
      <vt:lpstr>Types of Events: Community Events</vt:lpstr>
      <vt:lpstr>Hosting Non-sport &amp; fitness Events </vt:lpstr>
      <vt:lpstr>Timelines for Events</vt:lpstr>
      <vt:lpstr>You already chose your facility</vt:lpstr>
      <vt:lpstr>PowerPoint Presentation</vt:lpstr>
      <vt:lpstr>Main references</vt:lpstr>
    </vt:vector>
  </TitlesOfParts>
  <Company>University of Delaware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Sport Event &amp; Facility Management</dc:title>
  <dc:creator>Melanie Poudevigne</dc:creator>
  <cp:lastModifiedBy>Melanie Poudevigne</cp:lastModifiedBy>
  <cp:revision>47</cp:revision>
  <dcterms:created xsi:type="dcterms:W3CDTF">2014-07-28T19:28:30Z</dcterms:created>
  <dcterms:modified xsi:type="dcterms:W3CDTF">2021-09-14T15:01:56Z</dcterms:modified>
</cp:coreProperties>
</file>